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0"/>
  </p:notesMasterIdLst>
  <p:handoutMasterIdLst>
    <p:handoutMasterId r:id="rId31"/>
  </p:handoutMasterIdLst>
  <p:sldIdLst>
    <p:sldId id="365" r:id="rId5"/>
    <p:sldId id="352" r:id="rId6"/>
    <p:sldId id="361" r:id="rId7"/>
    <p:sldId id="334" r:id="rId8"/>
    <p:sldId id="379" r:id="rId9"/>
    <p:sldId id="380" r:id="rId10"/>
    <p:sldId id="381" r:id="rId11"/>
    <p:sldId id="382" r:id="rId12"/>
    <p:sldId id="374" r:id="rId13"/>
    <p:sldId id="385" r:id="rId14"/>
    <p:sldId id="392" r:id="rId15"/>
    <p:sldId id="393" r:id="rId16"/>
    <p:sldId id="386" r:id="rId17"/>
    <p:sldId id="388" r:id="rId18"/>
    <p:sldId id="389" r:id="rId19"/>
    <p:sldId id="390" r:id="rId20"/>
    <p:sldId id="391" r:id="rId21"/>
    <p:sldId id="372" r:id="rId22"/>
    <p:sldId id="375" r:id="rId23"/>
    <p:sldId id="396" r:id="rId24"/>
    <p:sldId id="401" r:id="rId25"/>
    <p:sldId id="402" r:id="rId26"/>
    <p:sldId id="362" r:id="rId27"/>
    <p:sldId id="371" r:id="rId28"/>
    <p:sldId id="343" r:id="rId29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7DE"/>
    <a:srgbClr val="282828"/>
    <a:srgbClr val="89B380"/>
    <a:srgbClr val="F9D448"/>
    <a:srgbClr val="449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EAB90C-7E45-4F1A-8C50-2263DDFC2337}" type="datetime1">
              <a:rPr lang="nl-NL" noProof="0" smtClean="0"/>
              <a:t>15-5-2023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7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9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80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88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nl-NL" noProof="0" smtClean="0"/>
              <a:t>21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4317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nl-NL" noProof="0" smtClean="0"/>
              <a:t>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0285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529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796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</p:grpSp>
      <p:sp>
        <p:nvSpPr>
          <p:cNvPr id="18" name="Tijdelijke aanduiding voor tekst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e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</p:grpSp>
      <p:sp>
        <p:nvSpPr>
          <p:cNvPr id="32" name="Titel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Tijdelijke aanduiding voor inhoud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8" name="Tijdelijke aanduiding voor inhoud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BE2F07DF-D7A1-4F0F-B509-328DB1B50DF4}" type="datetime4">
              <a:rPr lang="nl-NL" noProof="0" smtClean="0">
                <a:latin typeface="+mn-lt"/>
              </a:rPr>
              <a:t>15 mei 2023</a:t>
            </a:fld>
            <a:endParaRPr lang="nl-NL" noProof="0">
              <a:latin typeface="+mn-l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nl-NL" noProof="0"/>
              <a:t>Jaarverslag</a:t>
            </a:r>
            <a:endParaRPr lang="nl-NL" b="0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e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39" name="Vrije v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</p:grpSp>
      <p:sp>
        <p:nvSpPr>
          <p:cNvPr id="32" name="Titel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nl-NL" noProof="0"/>
              <a:t>Klikken om de tekststijl van het model te bewerken</a:t>
            </a:r>
          </a:p>
        </p:txBody>
      </p:sp>
      <p:sp>
        <p:nvSpPr>
          <p:cNvPr id="27" name="Tijdelijke aanduiding voor inhoud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nl-NL" noProof="0"/>
              <a:t>Klikken om de tekststijl van het model te bewerken</a:t>
            </a: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nl-NL" noProof="0"/>
              <a:t>Klikken om de tekststijl van het model te bewerken</a:t>
            </a:r>
          </a:p>
        </p:txBody>
      </p:sp>
      <p:sp>
        <p:nvSpPr>
          <p:cNvPr id="24" name="Tijdelijke aanduiding voor inhoud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EBE83C0D-309E-4ED7-AD5F-9AE25BCFE80E}" type="datetime4">
              <a:rPr lang="nl-NL" noProof="0" smtClean="0">
                <a:latin typeface="+mn-lt"/>
              </a:rPr>
              <a:t>15 mei 2023</a:t>
            </a:fld>
            <a:endParaRPr lang="nl-NL" noProof="0">
              <a:latin typeface="+mn-l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nl-NL" noProof="0"/>
              <a:t>Jaarverslag</a:t>
            </a:r>
            <a:endParaRPr lang="nl-NL" b="0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2" name="Tijdelijke aanduiding voor tekst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DE990505-0711-4909-98C0-AB8757F86383}" type="datetime4">
              <a:rPr lang="nl-NL" noProof="0" smtClean="0">
                <a:latin typeface="+mn-lt"/>
              </a:rPr>
              <a:t>15 mei 2023</a:t>
            </a:fld>
            <a:endParaRPr lang="nl-NL" noProof="0">
              <a:latin typeface="+mn-lt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nl-NL" noProof="0"/>
              <a:t>Jaarverslag</a:t>
            </a:r>
            <a:endParaRPr lang="nl-NL" b="0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Vorm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jdelijke aanduiding voor tekst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tekst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jdelijke aanduiding voor tekst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ijdelijke aanduiding voor tekst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2" name="Tijdelijke aanduiding voor tekst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ijdelijke aanduiding voor tekst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Tijdelijke aanduiding voor tekst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ijdelijke aanduiding voor tekst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8" name="Tijdelijke aanduiding voor tekst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D1AB7706-F582-466A-8826-DECE054A338E}" type="datetime4">
              <a:rPr lang="nl-NL" noProof="0" smtClean="0">
                <a:latin typeface="+mn-lt"/>
              </a:rPr>
              <a:t>15 mei 2023</a:t>
            </a:fld>
            <a:endParaRPr lang="nl-NL" noProof="0">
              <a:latin typeface="+mn-l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nl-NL" noProof="0"/>
              <a:t>Jaarverslag</a:t>
            </a:r>
            <a:endParaRPr lang="nl-NL" b="0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</p:grp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jdelijke aanduiding voor tekst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30E7BD49-6E00-4E6B-B6A0-7C9F51561702}" type="datetime4">
              <a:rPr lang="nl-NL" noProof="0" smtClean="0">
                <a:latin typeface="+mn-lt"/>
              </a:rPr>
              <a:t>15 mei 2023</a:t>
            </a:fld>
            <a:endParaRPr lang="nl-NL" noProof="0">
              <a:latin typeface="+mn-l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nl-NL" noProof="0"/>
              <a:t>Jaarverslag</a:t>
            </a:r>
            <a:endParaRPr lang="nl-NL" b="0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e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te bewerken 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1F20A403-E0A1-4FB1-ACCC-0B45D421B060}" type="datetime4">
              <a:rPr lang="nl-NL" noProof="0" smtClean="0">
                <a:latin typeface="+mn-lt"/>
              </a:rPr>
              <a:t>15 mei 2023</a:t>
            </a:fld>
            <a:endParaRPr lang="nl-NL" noProof="0">
              <a:latin typeface="+mn-l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noProof="0"/>
              <a:t>Jaarverslag</a:t>
            </a:r>
            <a:endParaRPr lang="nl-NL" b="0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te bewerken </a:t>
            </a:r>
          </a:p>
        </p:txBody>
      </p:sp>
      <p:sp>
        <p:nvSpPr>
          <p:cNvPr id="9" name="Tijdelijke aanduiding voor tabel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9E4412A0-8F28-4CDF-8D82-FDD909532C1E}" type="datetime4">
              <a:rPr lang="nl-NL" noProof="0" smtClean="0">
                <a:latin typeface="+mn-lt"/>
              </a:rPr>
              <a:t>15 mei 2023</a:t>
            </a:fld>
            <a:endParaRPr lang="nl-NL" noProof="0">
              <a:latin typeface="+mn-l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noProof="0"/>
              <a:t>Jaarverslag</a:t>
            </a:r>
            <a:endParaRPr lang="nl-NL" b="0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l-NL" sz="20000" b="1" noProof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Vorm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26" name="Vrije v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Vrije v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</p:grpSp>
      <p:sp>
        <p:nvSpPr>
          <p:cNvPr id="38" name="Tijdelijke aanduiding voor afbeelding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ijdelijke aanduiding voor afbeelding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2" name="Tijdelijke aanduiding voor tekst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73" name="Tijdelijke aanduiding voor tekst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74" name="Tijdelijke aanduiding voor tekst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75" name="Tijdelijke aanduiding voor tekst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76" name="Tijdelijke aanduiding voor tekst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77" name="Tijdelijke aanduiding voor tekst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78" name="Tijdelijke aanduiding voor tekst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79" name="Tijdelijke aanduiding voor tekst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Vorm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29" name="Vrije v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nl-NL" noProof="0"/>
            </a:p>
          </p:txBody>
        </p:sp>
      </p:grpSp>
      <p:sp>
        <p:nvSpPr>
          <p:cNvPr id="66" name="Tijdelijke aanduiding voor afbeelding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9" name="Tijdelijke aanduiding voor afbeelding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A614F10A-C2D6-48EE-83D8-9868ADEEF369}" type="datetime4">
              <a:rPr lang="nl-NL" noProof="0" smtClean="0">
                <a:latin typeface="+mn-lt"/>
              </a:rPr>
              <a:t>15 mei 2023</a:t>
            </a:fld>
            <a:endParaRPr lang="nl-NL" noProof="0">
              <a:latin typeface="+mn-l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nl-NL" noProof="0"/>
              <a:t>Jaarverslag</a:t>
            </a:r>
            <a:endParaRPr lang="nl-NL" b="0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el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te bewerken </a:t>
            </a:r>
          </a:p>
        </p:txBody>
      </p:sp>
      <p:sp>
        <p:nvSpPr>
          <p:cNvPr id="96" name="Tijdelijke aanduiding voor tekst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 om te bewerken </a:t>
            </a:r>
          </a:p>
        </p:txBody>
      </p:sp>
      <p:sp>
        <p:nvSpPr>
          <p:cNvPr id="97" name="Tijdelijke aanduiding voor tekst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 om te bewerken </a:t>
            </a:r>
          </a:p>
        </p:txBody>
      </p:sp>
      <p:sp>
        <p:nvSpPr>
          <p:cNvPr id="102" name="Tijdelijke aanduiding voor tekst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 om te bewerken </a:t>
            </a:r>
          </a:p>
        </p:txBody>
      </p:sp>
      <p:sp>
        <p:nvSpPr>
          <p:cNvPr id="103" name="Tijdelijke aanduiding voor tekst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nl-NL" noProof="0"/>
              <a:t>Klik om te bewerken </a:t>
            </a:r>
          </a:p>
        </p:txBody>
      </p:sp>
      <p:sp>
        <p:nvSpPr>
          <p:cNvPr id="106" name="Tijdelijke aanduiding voor tekst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 om te bewerken </a:t>
            </a:r>
          </a:p>
        </p:txBody>
      </p:sp>
      <p:sp>
        <p:nvSpPr>
          <p:cNvPr id="107" name="Tijdelijke aanduiding voor tekst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nl-NL" noProof="0"/>
              <a:t>Klik om te bewerken </a:t>
            </a:r>
          </a:p>
        </p:txBody>
      </p:sp>
      <p:sp>
        <p:nvSpPr>
          <p:cNvPr id="108" name="Tijdelijke aanduiding voor tekst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 om te bewerken </a:t>
            </a:r>
          </a:p>
        </p:txBody>
      </p:sp>
      <p:sp>
        <p:nvSpPr>
          <p:cNvPr id="109" name="Tijdelijke aanduiding voor tekst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nl-NL" noProof="0"/>
              <a:t>Klik om te bewerken 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hoek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C93AC0DF-6D4C-4C3E-8C8A-684DBF43D24A}" type="datetime4">
              <a:rPr lang="nl-NL" noProof="0" smtClean="0">
                <a:latin typeface="+mn-lt"/>
              </a:rPr>
              <a:t>15 mei 2023</a:t>
            </a:fld>
            <a:endParaRPr lang="nl-NL" noProof="0">
              <a:latin typeface="+mn-l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nl-NL" noProof="0"/>
              <a:t>Jaarverslag</a:t>
            </a:r>
            <a:endParaRPr lang="nl-NL" b="0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2" name="Tijdelijke aanduiding voor titel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0" name="Tijdelijke aanduiding voor datum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B92C848E-06CC-479C-ABEE-E6856DB42BAF}" type="datetime4">
              <a:rPr lang="nl-NL" noProof="0" smtClean="0">
                <a:latin typeface="+mn-lt"/>
              </a:rPr>
              <a:t>15 mei 2023</a:t>
            </a:fld>
            <a:endParaRPr lang="nl-NL" noProof="0">
              <a:latin typeface="+mn-lt"/>
            </a:endParaRPr>
          </a:p>
        </p:txBody>
      </p:sp>
      <p:sp>
        <p:nvSpPr>
          <p:cNvPr id="31" name="Tijdelijke aanduiding voor voettekst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Jaarverslag</a:t>
            </a:r>
            <a:endParaRPr lang="nl-NL" b="0" noProof="0"/>
          </a:p>
        </p:txBody>
      </p:sp>
      <p:sp>
        <p:nvSpPr>
          <p:cNvPr id="32" name="Tijdelijke aanduiding voor dianumm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827219188?h=d25757ffcb&amp;app_id=12296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5C68EAF5-1BC2-47E5-52EA-43A224B90151}"/>
              </a:ext>
            </a:extLst>
          </p:cNvPr>
          <p:cNvSpPr/>
          <p:nvPr/>
        </p:nvSpPr>
        <p:spPr>
          <a:xfrm>
            <a:off x="6316910" y="4152550"/>
            <a:ext cx="2332140" cy="4697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A27C8C2-1D72-27C5-C48C-902BB9BE3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001" y="1769203"/>
            <a:ext cx="5840154" cy="2738831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D6D63917-8376-441D-4AB0-A6CEEC5EFFCF}"/>
              </a:ext>
            </a:extLst>
          </p:cNvPr>
          <p:cNvSpPr txBox="1"/>
          <p:nvPr/>
        </p:nvSpPr>
        <p:spPr>
          <a:xfrm>
            <a:off x="-10964" y="6536905"/>
            <a:ext cx="20159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1" noProof="0" dirty="0">
                <a:latin typeface="+mn-lt"/>
              </a:rPr>
              <a:t>EFRO-project 1422</a:t>
            </a:r>
          </a:p>
        </p:txBody>
      </p:sp>
      <p:pic>
        <p:nvPicPr>
          <p:cNvPr id="3" name="Afbeelding 2" descr="Afbeelding met tekst, nachtelijke hemel&#10;&#10;Automatisch gegenereerde beschrijving">
            <a:extLst>
              <a:ext uri="{FF2B5EF4-FFF2-40B4-BE49-F238E27FC236}">
                <a16:creationId xmlns:a16="http://schemas.microsoft.com/office/drawing/2014/main" id="{6131E1FC-6031-D7BB-6169-130574E85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55" y="118805"/>
            <a:ext cx="3694184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72618ED-6F7E-FFD3-3198-F09A1F55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>
            <a:normAutofit/>
          </a:bodyPr>
          <a:lstStyle/>
          <a:p>
            <a:r>
              <a:rPr lang="en-US" err="1"/>
              <a:t>Onze</a:t>
            </a:r>
            <a:r>
              <a:rPr lang="en-US"/>
              <a:t> </a:t>
            </a:r>
            <a:r>
              <a:rPr lang="en-US" err="1"/>
              <a:t>doelgroep</a:t>
            </a:r>
            <a:endParaRPr lang="en-US"/>
          </a:p>
        </p:txBody>
      </p:sp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B05C921B-8307-1B92-3E84-A77488B05470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313180" cy="247651"/>
          </a:xfrm>
        </p:spPr>
        <p:txBody>
          <a:bodyPr anchor="t">
            <a:normAutofit/>
          </a:bodyPr>
          <a:lstStyle/>
          <a:p>
            <a:pPr rtl="0">
              <a:spcAft>
                <a:spcPts val="600"/>
              </a:spcAft>
            </a:pPr>
            <a:fld id="{D1AB7706-F582-466A-8826-DECE054A338E}" type="datetime4">
              <a:rPr lang="nl-NL" noProof="0" smtClean="0"/>
              <a:pPr rtl="0">
                <a:spcAft>
                  <a:spcPts val="600"/>
                </a:spcAft>
              </a:pPr>
              <a:t>15 mei 2023</a:t>
            </a:fld>
            <a:endParaRPr lang="nl-NL" noProof="0"/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01AD8CCF-1EA6-B8C5-8B61-822743567AD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Voorsteling Well </a:t>
            </a:r>
            <a:endParaRPr lang="nl-NL" b="0" noProof="0"/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DAD94971-6098-DA01-8C63-A9A737401C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nl-NL" noProof="0" smtClean="0"/>
              <a:pPr rtl="0">
                <a:spcAft>
                  <a:spcPts val="600"/>
                </a:spcAft>
              </a:pPr>
              <a:t>10</a:t>
            </a:fld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6A7366-019E-C099-C106-2D4FCE342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Een digitaal behandelplatform voor: 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E6AD25EB-1F41-9328-CC7E-9DA661DE1299}"/>
              </a:ext>
            </a:extLst>
          </p:cNvPr>
          <p:cNvSpPr txBox="1">
            <a:spLocks/>
          </p:cNvSpPr>
          <p:nvPr/>
        </p:nvSpPr>
        <p:spPr>
          <a:xfrm>
            <a:off x="971550" y="2850762"/>
            <a:ext cx="7069710" cy="1923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professional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het individu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bedrijven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2389474-A94A-79FE-F0E5-0CDBD93B9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2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5A31C78-946C-935E-0040-0C9A4B175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2FFEC6-F7CB-33C0-D89E-C0070EA8CDE2}"/>
              </a:ext>
            </a:extLst>
          </p:cNvPr>
          <p:cNvSpPr/>
          <p:nvPr/>
        </p:nvSpPr>
        <p:spPr>
          <a:xfrm>
            <a:off x="661307" y="1159329"/>
            <a:ext cx="1926772" cy="1134835"/>
          </a:xfrm>
          <a:prstGeom prst="rect">
            <a:avLst/>
          </a:prstGeom>
          <a:solidFill>
            <a:srgbClr val="F4E7DE"/>
          </a:solidFill>
          <a:ln>
            <a:solidFill>
              <a:srgbClr val="F4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0A27F12-5B5E-CA8B-490C-3F0B463CC59C}"/>
              </a:ext>
            </a:extLst>
          </p:cNvPr>
          <p:cNvSpPr txBox="1">
            <a:spLocks/>
          </p:cNvSpPr>
          <p:nvPr/>
        </p:nvSpPr>
        <p:spPr>
          <a:xfrm>
            <a:off x="661307" y="671561"/>
            <a:ext cx="5645742" cy="610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10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De professional </a:t>
            </a:r>
          </a:p>
        </p:txBody>
      </p:sp>
      <p:sp>
        <p:nvSpPr>
          <p:cNvPr id="3" name="Google Shape;98;p4">
            <a:extLst>
              <a:ext uri="{FF2B5EF4-FFF2-40B4-BE49-F238E27FC236}">
                <a16:creationId xmlns:a16="http://schemas.microsoft.com/office/drawing/2014/main" id="{12A4411E-CA7B-AD85-E21E-A8BDF870C7FD}"/>
              </a:ext>
            </a:extLst>
          </p:cNvPr>
          <p:cNvSpPr txBox="1">
            <a:spLocks/>
          </p:cNvSpPr>
          <p:nvPr/>
        </p:nvSpPr>
        <p:spPr>
          <a:xfrm>
            <a:off x="952498" y="6370643"/>
            <a:ext cx="333093" cy="2202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t" anchorCtr="0"/>
          <a:lstStyle>
            <a:defPPr rtl="0">
              <a:defRPr lang="nl-nl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7" name="Google Shape;100;p4">
            <a:extLst>
              <a:ext uri="{FF2B5EF4-FFF2-40B4-BE49-F238E27FC236}">
                <a16:creationId xmlns:a16="http://schemas.microsoft.com/office/drawing/2014/main" id="{109949C4-6862-44B2-7D69-EA8794FBCB6E}"/>
              </a:ext>
            </a:extLst>
          </p:cNvPr>
          <p:cNvSpPr txBox="1"/>
          <p:nvPr/>
        </p:nvSpPr>
        <p:spPr>
          <a:xfrm>
            <a:off x="396641" y="1612503"/>
            <a:ext cx="9170331" cy="3970318"/>
          </a:xfrm>
          <a:prstGeom prst="rect">
            <a:avLst/>
          </a:prstGeom>
          <a:noFill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 rtl="0">
              <a:defRPr lang="nl-nl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1pPr>
            <a:lvl2pPr lvl="1"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2pPr>
          </a:lstStyle>
          <a:p>
            <a:pPr marL="571500"/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hulpverlener</a:t>
            </a:r>
            <a:r>
              <a:rPr lang="en-US" dirty="0">
                <a:solidFill>
                  <a:schemeClr val="bg1"/>
                </a:solidFill>
              </a:rPr>
              <a:t> die de </a:t>
            </a:r>
            <a:r>
              <a:rPr lang="en-US" dirty="0" err="1">
                <a:solidFill>
                  <a:schemeClr val="bg1"/>
                </a:solidFill>
              </a:rPr>
              <a:t>persoon</a:t>
            </a:r>
            <a:r>
              <a:rPr lang="en-US" dirty="0">
                <a:solidFill>
                  <a:schemeClr val="bg1"/>
                </a:solidFill>
              </a:rPr>
              <a:t> die reeds in </a:t>
            </a:r>
            <a:r>
              <a:rPr lang="en-US" dirty="0" err="1">
                <a:solidFill>
                  <a:schemeClr val="bg1"/>
                </a:solidFill>
              </a:rPr>
              <a:t>behandeling</a:t>
            </a:r>
            <a:r>
              <a:rPr lang="en-US" dirty="0">
                <a:solidFill>
                  <a:schemeClr val="bg1"/>
                </a:solidFill>
              </a:rPr>
              <a:t> is </a:t>
            </a:r>
          </a:p>
          <a:p>
            <a:pPr indent="0">
              <a:buNone/>
            </a:pPr>
            <a:r>
              <a:rPr lang="en-US" dirty="0">
                <a:solidFill>
                  <a:schemeClr val="bg1"/>
                </a:solidFill>
              </a:rPr>
              <a:t>     </a:t>
            </a:r>
            <a:r>
              <a:rPr lang="en-US" dirty="0" err="1">
                <a:solidFill>
                  <a:schemeClr val="bg1"/>
                </a:solidFill>
              </a:rPr>
              <a:t>én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aanvullend</a:t>
            </a:r>
            <a:r>
              <a:rPr lang="en-US" dirty="0">
                <a:solidFill>
                  <a:schemeClr val="bg1"/>
                </a:solidFill>
              </a:rPr>
              <a:t> op </a:t>
            </a:r>
            <a:r>
              <a:rPr lang="en-US" dirty="0" err="1">
                <a:solidFill>
                  <a:schemeClr val="bg1"/>
                </a:solidFill>
              </a:rPr>
              <a:t>zijn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huidig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traject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pPr indent="0">
              <a:buNone/>
            </a:pPr>
            <a:r>
              <a:rPr lang="en-US" dirty="0">
                <a:solidFill>
                  <a:schemeClr val="bg1"/>
                </a:solidFill>
              </a:rPr>
              <a:t>     </a:t>
            </a:r>
            <a:r>
              <a:rPr lang="en-US" dirty="0" err="1">
                <a:solidFill>
                  <a:schemeClr val="bg1"/>
                </a:solidFill>
              </a:rPr>
              <a:t>aan</a:t>
            </a:r>
            <a:r>
              <a:rPr lang="en-US" dirty="0">
                <a:solidFill>
                  <a:schemeClr val="bg1"/>
                </a:solidFill>
              </a:rPr>
              <a:t> de slag </a:t>
            </a:r>
            <a:r>
              <a:rPr lang="en-US" dirty="0" err="1">
                <a:solidFill>
                  <a:schemeClr val="bg1"/>
                </a:solidFill>
              </a:rPr>
              <a:t>wil</a:t>
            </a:r>
            <a:r>
              <a:rPr lang="en-US" dirty="0">
                <a:solidFill>
                  <a:schemeClr val="bg1"/>
                </a:solidFill>
              </a:rPr>
              <a:t> laten </a:t>
            </a:r>
            <a:r>
              <a:rPr lang="en-US" dirty="0" err="1">
                <a:solidFill>
                  <a:schemeClr val="bg1"/>
                </a:solidFill>
              </a:rPr>
              <a:t>gaan</a:t>
            </a:r>
            <a:r>
              <a:rPr lang="en-US" dirty="0">
                <a:solidFill>
                  <a:schemeClr val="bg1"/>
                </a:solidFill>
              </a:rPr>
              <a:t> met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concreet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programma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571500"/>
            <a:r>
              <a:rPr lang="en-US" dirty="0" err="1">
                <a:solidFill>
                  <a:schemeClr val="bg1"/>
                </a:solidFill>
              </a:rPr>
              <a:t>Deze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wordt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bereikt</a:t>
            </a:r>
            <a:r>
              <a:rPr lang="en-US" dirty="0">
                <a:solidFill>
                  <a:schemeClr val="bg1"/>
                </a:solidFill>
              </a:rPr>
              <a:t> via de </a:t>
            </a:r>
            <a:r>
              <a:rPr lang="en-US" dirty="0" err="1">
                <a:solidFill>
                  <a:schemeClr val="bg1"/>
                </a:solidFill>
              </a:rPr>
              <a:t>zorgsector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1028700" lvl="1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die </a:t>
            </a:r>
            <a:r>
              <a:rPr lang="en-US" dirty="0" err="1">
                <a:solidFill>
                  <a:schemeClr val="bg1"/>
                </a:solidFill>
              </a:rPr>
              <a:t>dit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voortraject</a:t>
            </a:r>
            <a:r>
              <a:rPr lang="en-US" dirty="0">
                <a:solidFill>
                  <a:schemeClr val="bg1"/>
                </a:solidFill>
              </a:rPr>
              <a:t> op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behandeling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inzet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cfr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wachtlijsten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1028700" lvl="1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die </a:t>
            </a:r>
            <a:r>
              <a:rPr lang="en-US" dirty="0" err="1">
                <a:solidFill>
                  <a:schemeClr val="bg1"/>
                </a:solidFill>
              </a:rPr>
              <a:t>dit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vervolgtraject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zien</a:t>
            </a:r>
            <a:r>
              <a:rPr lang="en-US" dirty="0">
                <a:solidFill>
                  <a:schemeClr val="bg1"/>
                </a:solidFill>
              </a:rPr>
              <a:t> op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behandeling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inzet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cfr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nazorg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1028700" lvl="1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die </a:t>
            </a:r>
            <a:r>
              <a:rPr lang="en-US" dirty="0" err="1">
                <a:solidFill>
                  <a:schemeClr val="bg1"/>
                </a:solidFill>
              </a:rPr>
              <a:t>dit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tijdens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behandeling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inzet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pPr marL="571500"/>
            <a:endParaRPr lang="en-US" dirty="0">
              <a:solidFill>
                <a:schemeClr val="bg1"/>
              </a:solidFill>
            </a:endParaRPr>
          </a:p>
          <a:p>
            <a:pPr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571500"/>
            <a:endParaRPr lang="nl-NL" dirty="0"/>
          </a:p>
          <a:p>
            <a:pPr lvl="6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2BB1109-31E5-39E7-7995-FCCDB9F9B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1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5A31C78-946C-935E-0040-0C9A4B175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2FFEC6-F7CB-33C0-D89E-C0070EA8CDE2}"/>
              </a:ext>
            </a:extLst>
          </p:cNvPr>
          <p:cNvSpPr/>
          <p:nvPr/>
        </p:nvSpPr>
        <p:spPr>
          <a:xfrm>
            <a:off x="661307" y="1159329"/>
            <a:ext cx="1926772" cy="1134835"/>
          </a:xfrm>
          <a:prstGeom prst="rect">
            <a:avLst/>
          </a:prstGeom>
          <a:solidFill>
            <a:srgbClr val="F4E7DE"/>
          </a:solidFill>
          <a:ln>
            <a:solidFill>
              <a:srgbClr val="F4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0A27F12-5B5E-CA8B-490C-3F0B463CC59C}"/>
              </a:ext>
            </a:extLst>
          </p:cNvPr>
          <p:cNvSpPr txBox="1">
            <a:spLocks/>
          </p:cNvSpPr>
          <p:nvPr/>
        </p:nvSpPr>
        <p:spPr>
          <a:xfrm>
            <a:off x="661307" y="671561"/>
            <a:ext cx="5645742" cy="610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10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Doelstelling</a:t>
            </a:r>
          </a:p>
        </p:txBody>
      </p:sp>
      <p:sp>
        <p:nvSpPr>
          <p:cNvPr id="3" name="Google Shape;98;p4">
            <a:extLst>
              <a:ext uri="{FF2B5EF4-FFF2-40B4-BE49-F238E27FC236}">
                <a16:creationId xmlns:a16="http://schemas.microsoft.com/office/drawing/2014/main" id="{12A4411E-CA7B-AD85-E21E-A8BDF870C7FD}"/>
              </a:ext>
            </a:extLst>
          </p:cNvPr>
          <p:cNvSpPr txBox="1">
            <a:spLocks/>
          </p:cNvSpPr>
          <p:nvPr/>
        </p:nvSpPr>
        <p:spPr>
          <a:xfrm>
            <a:off x="952498" y="6370643"/>
            <a:ext cx="360253" cy="2383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t" anchorCtr="0"/>
          <a:lstStyle>
            <a:defPPr rtl="0">
              <a:defRPr lang="nl-nl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7" name="Google Shape;100;p4">
            <a:extLst>
              <a:ext uri="{FF2B5EF4-FFF2-40B4-BE49-F238E27FC236}">
                <a16:creationId xmlns:a16="http://schemas.microsoft.com/office/drawing/2014/main" id="{109949C4-6862-44B2-7D69-EA8794FBCB6E}"/>
              </a:ext>
            </a:extLst>
          </p:cNvPr>
          <p:cNvSpPr txBox="1"/>
          <p:nvPr/>
        </p:nvSpPr>
        <p:spPr>
          <a:xfrm>
            <a:off x="396641" y="1612503"/>
            <a:ext cx="9170331" cy="3139321"/>
          </a:xfrm>
          <a:prstGeom prst="rect">
            <a:avLst/>
          </a:prstGeom>
          <a:noFill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 rtl="0">
              <a:defRPr lang="nl-nl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1pPr>
            <a:lvl2pPr lvl="1"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2pPr>
          </a:lstStyle>
          <a:p>
            <a:pPr indent="0">
              <a:buNone/>
            </a:pPr>
            <a:r>
              <a:rPr lang="nl-NL" sz="1800" dirty="0"/>
              <a:t>Het creëren van zorgcontinuïteit </a:t>
            </a:r>
            <a:br>
              <a:rPr lang="nl-NL" sz="1800" dirty="0"/>
            </a:br>
            <a:r>
              <a:rPr lang="nl-NL" sz="1800" dirty="0"/>
              <a:t>binnen de geestelijke gezondheidszorg </a:t>
            </a:r>
          </a:p>
          <a:p>
            <a:pPr indent="0">
              <a:buNone/>
            </a:pPr>
            <a:r>
              <a:rPr lang="nl-NL" sz="1800" dirty="0"/>
              <a:t>door het aanbieden van een </a:t>
            </a:r>
            <a:r>
              <a:rPr lang="nl-NL" sz="1800" dirty="0" err="1"/>
              <a:t>e-health</a:t>
            </a:r>
            <a:r>
              <a:rPr lang="nl-NL" sz="1800" dirty="0"/>
              <a:t> traject </a:t>
            </a:r>
          </a:p>
          <a:p>
            <a:pPr indent="0">
              <a:buNone/>
            </a:pPr>
            <a:r>
              <a:rPr lang="nl-NL" sz="1800" dirty="0"/>
              <a:t>dat door de hulpverlener kan ingezet woorden voor, tijdens en na de behandeling.</a:t>
            </a:r>
          </a:p>
          <a:p>
            <a:pPr marL="571500"/>
            <a:endParaRPr lang="en-US" dirty="0">
              <a:solidFill>
                <a:schemeClr val="bg1"/>
              </a:solidFill>
            </a:endParaRPr>
          </a:p>
          <a:p>
            <a:pPr marL="571500"/>
            <a:endParaRPr lang="en-US" dirty="0">
              <a:solidFill>
                <a:schemeClr val="bg1"/>
              </a:solidFill>
            </a:endParaRPr>
          </a:p>
          <a:p>
            <a:pPr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571500"/>
            <a:endParaRPr lang="nl-NL" dirty="0"/>
          </a:p>
          <a:p>
            <a:pPr lvl="6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B0F9EEE-DF78-32B2-6643-A8A2C42E8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9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5A31C78-946C-935E-0040-0C9A4B175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2FFEC6-F7CB-33C0-D89E-C0070EA8CDE2}"/>
              </a:ext>
            </a:extLst>
          </p:cNvPr>
          <p:cNvSpPr/>
          <p:nvPr/>
        </p:nvSpPr>
        <p:spPr>
          <a:xfrm>
            <a:off x="661307" y="1159329"/>
            <a:ext cx="1926772" cy="1134835"/>
          </a:xfrm>
          <a:prstGeom prst="rect">
            <a:avLst/>
          </a:prstGeom>
          <a:solidFill>
            <a:srgbClr val="F4E7DE"/>
          </a:solidFill>
          <a:ln>
            <a:solidFill>
              <a:srgbClr val="F4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0A27F12-5B5E-CA8B-490C-3F0B463CC59C}"/>
              </a:ext>
            </a:extLst>
          </p:cNvPr>
          <p:cNvSpPr txBox="1">
            <a:spLocks/>
          </p:cNvSpPr>
          <p:nvPr/>
        </p:nvSpPr>
        <p:spPr>
          <a:xfrm>
            <a:off x="661307" y="671561"/>
            <a:ext cx="5645742" cy="610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10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Het individu</a:t>
            </a:r>
          </a:p>
        </p:txBody>
      </p:sp>
      <p:sp>
        <p:nvSpPr>
          <p:cNvPr id="3" name="Google Shape;98;p4">
            <a:extLst>
              <a:ext uri="{FF2B5EF4-FFF2-40B4-BE49-F238E27FC236}">
                <a16:creationId xmlns:a16="http://schemas.microsoft.com/office/drawing/2014/main" id="{12A4411E-CA7B-AD85-E21E-A8BDF870C7FD}"/>
              </a:ext>
            </a:extLst>
          </p:cNvPr>
          <p:cNvSpPr txBox="1">
            <a:spLocks/>
          </p:cNvSpPr>
          <p:nvPr/>
        </p:nvSpPr>
        <p:spPr>
          <a:xfrm>
            <a:off x="952499" y="6370643"/>
            <a:ext cx="188238" cy="2202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t" anchorCtr="0"/>
          <a:lstStyle>
            <a:defPPr rtl="0">
              <a:defRPr lang="nl-nl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Google Shape;100;p4">
            <a:extLst>
              <a:ext uri="{FF2B5EF4-FFF2-40B4-BE49-F238E27FC236}">
                <a16:creationId xmlns:a16="http://schemas.microsoft.com/office/drawing/2014/main" id="{109949C4-6862-44B2-7D69-EA8794FBCB6E}"/>
              </a:ext>
            </a:extLst>
          </p:cNvPr>
          <p:cNvSpPr txBox="1"/>
          <p:nvPr/>
        </p:nvSpPr>
        <p:spPr>
          <a:xfrm>
            <a:off x="396641" y="1612503"/>
            <a:ext cx="9170331" cy="4247317"/>
          </a:xfrm>
          <a:prstGeom prst="rect">
            <a:avLst/>
          </a:prstGeom>
          <a:noFill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 rtl="0">
              <a:defRPr lang="nl-nl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1pPr>
            <a:lvl2pPr lvl="1"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2pPr>
          </a:lstStyle>
          <a:p>
            <a:pPr marL="571500"/>
            <a:r>
              <a:rPr lang="en-US" dirty="0">
                <a:solidFill>
                  <a:schemeClr val="bg1"/>
                </a:solidFill>
              </a:rPr>
              <a:t>de </a:t>
            </a:r>
            <a:r>
              <a:rPr lang="en-US" dirty="0" err="1">
                <a:solidFill>
                  <a:schemeClr val="bg1"/>
                </a:solidFill>
              </a:rPr>
              <a:t>persoon</a:t>
            </a:r>
            <a:r>
              <a:rPr lang="en-US" dirty="0">
                <a:solidFill>
                  <a:schemeClr val="bg1"/>
                </a:solidFill>
              </a:rPr>
              <a:t> met 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psychisch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onwelbevinden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indent="0">
              <a:buNone/>
            </a:pPr>
            <a:r>
              <a:rPr lang="en-US" dirty="0">
                <a:solidFill>
                  <a:schemeClr val="bg1"/>
                </a:solidFill>
              </a:rPr>
              <a:t>     (</a:t>
            </a:r>
            <a:r>
              <a:rPr lang="en-US" dirty="0" err="1">
                <a:solidFill>
                  <a:schemeClr val="bg1"/>
                </a:solidFill>
              </a:rPr>
              <a:t>licht</a:t>
            </a:r>
            <a:r>
              <a:rPr lang="en-US" dirty="0">
                <a:solidFill>
                  <a:schemeClr val="bg1"/>
                </a:solidFill>
              </a:rPr>
              <a:t> tot </a:t>
            </a:r>
            <a:r>
              <a:rPr lang="en-US" dirty="0" err="1">
                <a:solidFill>
                  <a:schemeClr val="bg1"/>
                </a:solidFill>
              </a:rPr>
              <a:t>matige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problematiek</a:t>
            </a:r>
            <a:r>
              <a:rPr lang="en-US" dirty="0">
                <a:solidFill>
                  <a:schemeClr val="bg1"/>
                </a:solidFill>
              </a:rPr>
              <a:t>) die (</a:t>
            </a:r>
            <a:r>
              <a:rPr lang="en-US" dirty="0" err="1">
                <a:solidFill>
                  <a:schemeClr val="bg1"/>
                </a:solidFill>
              </a:rPr>
              <a:t>nog</a:t>
            </a:r>
            <a:r>
              <a:rPr lang="en-US" dirty="0">
                <a:solidFill>
                  <a:schemeClr val="bg1"/>
                </a:solidFill>
              </a:rPr>
              <a:t>) </a:t>
            </a:r>
            <a:r>
              <a:rPr lang="en-US" dirty="0" err="1">
                <a:solidFill>
                  <a:schemeClr val="bg1"/>
                </a:solidFill>
              </a:rPr>
              <a:t>niet</a:t>
            </a:r>
            <a:r>
              <a:rPr lang="en-US" dirty="0">
                <a:solidFill>
                  <a:schemeClr val="bg1"/>
                </a:solidFill>
              </a:rPr>
              <a:t> de </a:t>
            </a:r>
            <a:r>
              <a:rPr lang="en-US" dirty="0" err="1">
                <a:solidFill>
                  <a:schemeClr val="bg1"/>
                </a:solidFill>
              </a:rPr>
              <a:t>weg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indent="0">
              <a:buNone/>
            </a:pPr>
            <a:r>
              <a:rPr lang="en-US" dirty="0">
                <a:solidFill>
                  <a:schemeClr val="bg1"/>
                </a:solidFill>
              </a:rPr>
              <a:t>     </a:t>
            </a:r>
            <a:r>
              <a:rPr lang="en-US" dirty="0" err="1">
                <a:solidFill>
                  <a:schemeClr val="bg1"/>
                </a:solidFill>
              </a:rPr>
              <a:t>heeft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gevonden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naar</a:t>
            </a:r>
            <a:r>
              <a:rPr lang="en-US" dirty="0">
                <a:solidFill>
                  <a:schemeClr val="bg1"/>
                </a:solidFill>
              </a:rPr>
              <a:t> de </a:t>
            </a:r>
            <a:r>
              <a:rPr lang="en-US" dirty="0" err="1">
                <a:solidFill>
                  <a:schemeClr val="bg1"/>
                </a:solidFill>
              </a:rPr>
              <a:t>ggz</a:t>
            </a:r>
            <a:r>
              <a:rPr lang="en-US" dirty="0">
                <a:solidFill>
                  <a:schemeClr val="bg1"/>
                </a:solidFill>
              </a:rPr>
              <a:t>, die op </a:t>
            </a:r>
            <a:r>
              <a:rPr lang="en-US" dirty="0" err="1">
                <a:solidFill>
                  <a:schemeClr val="bg1"/>
                </a:solidFill>
              </a:rPr>
              <a:t>zoek</a:t>
            </a:r>
            <a:r>
              <a:rPr lang="en-US" dirty="0">
                <a:solidFill>
                  <a:schemeClr val="bg1"/>
                </a:solidFill>
              </a:rPr>
              <a:t> is </a:t>
            </a:r>
            <a:r>
              <a:rPr lang="en-US" dirty="0" err="1">
                <a:solidFill>
                  <a:schemeClr val="bg1"/>
                </a:solidFill>
              </a:rPr>
              <a:t>naar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praktische</a:t>
            </a:r>
            <a:r>
              <a:rPr lang="en-US" dirty="0">
                <a:solidFill>
                  <a:schemeClr val="bg1"/>
                </a:solidFill>
              </a:rPr>
              <a:t> tips, </a:t>
            </a:r>
          </a:p>
          <a:p>
            <a:pPr indent="0">
              <a:buNone/>
            </a:pPr>
            <a:r>
              <a:rPr lang="en-US" dirty="0">
                <a:solidFill>
                  <a:schemeClr val="bg1"/>
                </a:solidFill>
              </a:rPr>
              <a:t>     info en </a:t>
            </a:r>
            <a:r>
              <a:rPr lang="en-US" dirty="0" err="1">
                <a:solidFill>
                  <a:schemeClr val="bg1"/>
                </a:solidFill>
              </a:rPr>
              <a:t>vooral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zelf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aan</a:t>
            </a:r>
            <a:r>
              <a:rPr lang="en-US" dirty="0">
                <a:solidFill>
                  <a:schemeClr val="bg1"/>
                </a:solidFill>
              </a:rPr>
              <a:t> de slag </a:t>
            </a:r>
            <a:r>
              <a:rPr lang="en-US" dirty="0" err="1">
                <a:solidFill>
                  <a:schemeClr val="bg1"/>
                </a:solidFill>
              </a:rPr>
              <a:t>wil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gaan</a:t>
            </a:r>
            <a:r>
              <a:rPr lang="en-US" dirty="0">
                <a:solidFill>
                  <a:schemeClr val="bg1"/>
                </a:solidFill>
              </a:rPr>
              <a:t> met </a:t>
            </a:r>
            <a:r>
              <a:rPr lang="en-US" dirty="0" err="1">
                <a:solidFill>
                  <a:schemeClr val="bg1"/>
                </a:solidFill>
              </a:rPr>
              <a:t>zijn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probleem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71500"/>
            <a:r>
              <a:rPr lang="en-US" dirty="0" err="1">
                <a:solidFill>
                  <a:schemeClr val="bg1"/>
                </a:solidFill>
                <a:latin typeface="Franklin Gothic Book"/>
              </a:rPr>
              <a:t>psychisch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onwelbevinden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aanwezig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bij</a:t>
            </a:r>
            <a:r>
              <a:rPr lang="en-US" dirty="0">
                <a:solidFill>
                  <a:schemeClr val="bg1"/>
                </a:solidFill>
              </a:rPr>
              <a:t> 1/3 </a:t>
            </a:r>
            <a:r>
              <a:rPr lang="en-US" dirty="0" err="1">
                <a:solidFill>
                  <a:schemeClr val="bg1"/>
                </a:solidFill>
              </a:rPr>
              <a:t>ouder</a:t>
            </a:r>
            <a:r>
              <a:rPr lang="en-US" dirty="0">
                <a:solidFill>
                  <a:schemeClr val="bg1"/>
                </a:solidFill>
              </a:rPr>
              <a:t> dan 18 </a:t>
            </a:r>
            <a:r>
              <a:rPr lang="en-US" dirty="0" err="1">
                <a:solidFill>
                  <a:schemeClr val="bg1"/>
                </a:solidFill>
              </a:rPr>
              <a:t>jaar</a:t>
            </a:r>
            <a:r>
              <a:rPr lang="en-US" dirty="0">
                <a:solidFill>
                  <a:schemeClr val="bg1"/>
                </a:solidFill>
              </a:rPr>
              <a:t>. </a:t>
            </a:r>
          </a:p>
          <a:p>
            <a:pPr marL="571500"/>
            <a:r>
              <a:rPr lang="en-US" dirty="0">
                <a:solidFill>
                  <a:schemeClr val="bg1"/>
                </a:solidFill>
              </a:rPr>
              <a:t>80% van de </a:t>
            </a:r>
            <a:r>
              <a:rPr lang="en-US" dirty="0" err="1">
                <a:solidFill>
                  <a:schemeClr val="bg1"/>
                </a:solidFill>
              </a:rPr>
              <a:t>Vlamingen</a:t>
            </a:r>
            <a:r>
              <a:rPr lang="en-US" dirty="0">
                <a:solidFill>
                  <a:schemeClr val="bg1"/>
                </a:solidFill>
              </a:rPr>
              <a:t> is </a:t>
            </a:r>
            <a:r>
              <a:rPr lang="en-US" dirty="0" err="1">
                <a:solidFill>
                  <a:schemeClr val="bg1"/>
                </a:solidFill>
              </a:rPr>
              <a:t>meerderjarig</a:t>
            </a:r>
            <a:r>
              <a:rPr lang="en-US" dirty="0">
                <a:solidFill>
                  <a:schemeClr val="bg1"/>
                </a:solidFill>
              </a:rPr>
              <a:t>; </a:t>
            </a:r>
          </a:p>
          <a:p>
            <a:pPr indent="0">
              <a:buNone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    </a:t>
            </a:r>
          </a:p>
          <a:p>
            <a:pPr indent="0">
              <a:buNone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     </a:t>
            </a:r>
            <a:r>
              <a:rPr lang="en-US" b="1" dirty="0" err="1">
                <a:solidFill>
                  <a:schemeClr val="bg1"/>
                </a:solidFill>
              </a:rPr>
              <a:t>potentieel</a:t>
            </a:r>
            <a:r>
              <a:rPr lang="en-US" b="1" dirty="0">
                <a:solidFill>
                  <a:schemeClr val="bg1"/>
                </a:solidFill>
              </a:rPr>
              <a:t> max. </a:t>
            </a:r>
            <a:r>
              <a:rPr lang="en-US" b="1" dirty="0" err="1">
                <a:solidFill>
                  <a:schemeClr val="bg1"/>
                </a:solidFill>
              </a:rPr>
              <a:t>bereik</a:t>
            </a:r>
            <a:r>
              <a:rPr lang="en-US" b="1" dirty="0">
                <a:solidFill>
                  <a:schemeClr val="bg1"/>
                </a:solidFill>
              </a:rPr>
              <a:t>: 1.760.000 </a:t>
            </a:r>
            <a:r>
              <a:rPr lang="en-US" b="1" dirty="0" err="1">
                <a:solidFill>
                  <a:schemeClr val="bg1"/>
                </a:solidFill>
              </a:rPr>
              <a:t>individuen</a:t>
            </a:r>
            <a:endParaRPr lang="en-US" b="1" dirty="0">
              <a:solidFill>
                <a:schemeClr val="bg1"/>
              </a:solidFill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71500"/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traject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doorlopen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worden</a:t>
            </a:r>
            <a:r>
              <a:rPr lang="en-US" dirty="0">
                <a:solidFill>
                  <a:schemeClr val="bg1"/>
                </a:solidFill>
              </a:rPr>
              <a:t> met of </a:t>
            </a:r>
            <a:r>
              <a:rPr lang="en-US" dirty="0" err="1">
                <a:solidFill>
                  <a:schemeClr val="bg1"/>
                </a:solidFill>
              </a:rPr>
              <a:t>zonder</a:t>
            </a:r>
            <a:r>
              <a:rPr lang="en-US" dirty="0">
                <a:solidFill>
                  <a:schemeClr val="bg1"/>
                </a:solidFill>
              </a:rPr>
              <a:t> online </a:t>
            </a:r>
            <a:r>
              <a:rPr lang="en-US" dirty="0" err="1">
                <a:solidFill>
                  <a:schemeClr val="bg1"/>
                </a:solidFill>
              </a:rPr>
              <a:t>ondersteuning</a:t>
            </a:r>
            <a:r>
              <a:rPr lang="en-US" dirty="0">
                <a:solidFill>
                  <a:schemeClr val="bg1"/>
                </a:solidFill>
              </a:rPr>
              <a:t> van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psycholoog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pPr lvl="6"/>
            <a:endParaRPr lang="nl-NL" dirty="0"/>
          </a:p>
          <a:p>
            <a:pPr lvl="6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C905AF0-FC9B-20D2-C3C5-CC5289FF4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22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5A31C78-946C-935E-0040-0C9A4B175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32538"/>
            <a:ext cx="523875" cy="2476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2FFEC6-F7CB-33C0-D89E-C0070EA8CDE2}"/>
              </a:ext>
            </a:extLst>
          </p:cNvPr>
          <p:cNvSpPr/>
          <p:nvPr/>
        </p:nvSpPr>
        <p:spPr>
          <a:xfrm>
            <a:off x="661307" y="1159329"/>
            <a:ext cx="1926772" cy="1134835"/>
          </a:xfrm>
          <a:prstGeom prst="rect">
            <a:avLst/>
          </a:prstGeom>
          <a:solidFill>
            <a:srgbClr val="F4E7DE"/>
          </a:solidFill>
          <a:ln>
            <a:solidFill>
              <a:srgbClr val="F4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0A27F12-5B5E-CA8B-490C-3F0B463CC59C}"/>
              </a:ext>
            </a:extLst>
          </p:cNvPr>
          <p:cNvSpPr txBox="1">
            <a:spLocks/>
          </p:cNvSpPr>
          <p:nvPr/>
        </p:nvSpPr>
        <p:spPr>
          <a:xfrm>
            <a:off x="661307" y="671561"/>
            <a:ext cx="5645742" cy="610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10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Doelstelling</a:t>
            </a:r>
          </a:p>
        </p:txBody>
      </p:sp>
      <p:sp>
        <p:nvSpPr>
          <p:cNvPr id="3" name="Google Shape;98;p4">
            <a:extLst>
              <a:ext uri="{FF2B5EF4-FFF2-40B4-BE49-F238E27FC236}">
                <a16:creationId xmlns:a16="http://schemas.microsoft.com/office/drawing/2014/main" id="{12A4411E-CA7B-AD85-E21E-A8BDF870C7FD}"/>
              </a:ext>
            </a:extLst>
          </p:cNvPr>
          <p:cNvSpPr txBox="1">
            <a:spLocks/>
          </p:cNvSpPr>
          <p:nvPr/>
        </p:nvSpPr>
        <p:spPr>
          <a:xfrm>
            <a:off x="952499" y="6370643"/>
            <a:ext cx="242558" cy="2202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t" anchorCtr="0"/>
          <a:lstStyle>
            <a:defPPr rtl="0">
              <a:defRPr lang="nl-nl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8" name="Google Shape;100;p4">
            <a:extLst>
              <a:ext uri="{FF2B5EF4-FFF2-40B4-BE49-F238E27FC236}">
                <a16:creationId xmlns:a16="http://schemas.microsoft.com/office/drawing/2014/main" id="{1316AB0E-6C37-864F-C4D7-EA826B42CCC9}"/>
              </a:ext>
            </a:extLst>
          </p:cNvPr>
          <p:cNvSpPr txBox="1"/>
          <p:nvPr/>
        </p:nvSpPr>
        <p:spPr>
          <a:xfrm>
            <a:off x="396641" y="1612503"/>
            <a:ext cx="9170331" cy="2308324"/>
          </a:xfrm>
          <a:prstGeom prst="rect">
            <a:avLst/>
          </a:prstGeom>
          <a:noFill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 rtl="0">
              <a:defRPr lang="nl-nl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1pPr>
            <a:lvl2pPr lvl="1"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2pPr>
          </a:lstStyle>
          <a:p>
            <a:pPr indent="0">
              <a:buNone/>
            </a:pPr>
            <a:r>
              <a:rPr lang="nl-BE" dirty="0">
                <a:solidFill>
                  <a:schemeClr val="bg1"/>
                </a:solidFill>
              </a:rPr>
              <a:t>Het verbeteren van het mentaal welzijn (individu) door zelf, </a:t>
            </a:r>
          </a:p>
          <a:p>
            <a:pPr indent="0">
              <a:buNone/>
            </a:pPr>
            <a:r>
              <a:rPr lang="nl-BE" dirty="0">
                <a:solidFill>
                  <a:schemeClr val="bg1"/>
                </a:solidFill>
              </a:rPr>
              <a:t>al dan niet met ondersteuning van een onlinepsycholoog, </a:t>
            </a:r>
          </a:p>
          <a:p>
            <a:pPr indent="0">
              <a:buNone/>
            </a:pPr>
            <a:r>
              <a:rPr lang="nl-BE" dirty="0">
                <a:solidFill>
                  <a:schemeClr val="bg1"/>
                </a:solidFill>
              </a:rPr>
              <a:t>aan de slag te gaan met je klachtenpatroon door het vergroten</a:t>
            </a:r>
          </a:p>
          <a:p>
            <a:pPr indent="0">
              <a:buNone/>
            </a:pPr>
            <a:r>
              <a:rPr lang="nl-BE" dirty="0">
                <a:solidFill>
                  <a:schemeClr val="bg1"/>
                </a:solidFill>
              </a:rPr>
              <a:t>van het zelfinzicht hoe het probleem in elkaar zit, </a:t>
            </a:r>
          </a:p>
          <a:p>
            <a:pPr indent="0">
              <a:buNone/>
            </a:pPr>
            <a:r>
              <a:rPr lang="nl-BE" dirty="0">
                <a:solidFill>
                  <a:schemeClr val="bg1"/>
                </a:solidFill>
              </a:rPr>
              <a:t>wat je er kan aan doen en hoe je dit stapsgewijs kan aanpakken.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pPr lvl="6"/>
            <a:endParaRPr lang="nl-NL" dirty="0"/>
          </a:p>
          <a:p>
            <a:pPr lvl="6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2AED741-8439-2BFE-9C27-038564347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43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5A31C78-946C-935E-0040-0C9A4B175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2FFEC6-F7CB-33C0-D89E-C0070EA8CDE2}"/>
              </a:ext>
            </a:extLst>
          </p:cNvPr>
          <p:cNvSpPr/>
          <p:nvPr/>
        </p:nvSpPr>
        <p:spPr>
          <a:xfrm>
            <a:off x="661307" y="1159329"/>
            <a:ext cx="1926772" cy="1134835"/>
          </a:xfrm>
          <a:prstGeom prst="rect">
            <a:avLst/>
          </a:prstGeom>
          <a:solidFill>
            <a:srgbClr val="F4E7DE"/>
          </a:solidFill>
          <a:ln>
            <a:solidFill>
              <a:srgbClr val="F4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0A27F12-5B5E-CA8B-490C-3F0B463CC59C}"/>
              </a:ext>
            </a:extLst>
          </p:cNvPr>
          <p:cNvSpPr txBox="1">
            <a:spLocks/>
          </p:cNvSpPr>
          <p:nvPr/>
        </p:nvSpPr>
        <p:spPr>
          <a:xfrm>
            <a:off x="661307" y="671561"/>
            <a:ext cx="5645742" cy="610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10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Bedrijven </a:t>
            </a:r>
          </a:p>
        </p:txBody>
      </p:sp>
      <p:sp>
        <p:nvSpPr>
          <p:cNvPr id="3" name="Google Shape;98;p4">
            <a:extLst>
              <a:ext uri="{FF2B5EF4-FFF2-40B4-BE49-F238E27FC236}">
                <a16:creationId xmlns:a16="http://schemas.microsoft.com/office/drawing/2014/main" id="{12A4411E-CA7B-AD85-E21E-A8BDF870C7FD}"/>
              </a:ext>
            </a:extLst>
          </p:cNvPr>
          <p:cNvSpPr txBox="1">
            <a:spLocks/>
          </p:cNvSpPr>
          <p:nvPr/>
        </p:nvSpPr>
        <p:spPr>
          <a:xfrm>
            <a:off x="952498" y="6370643"/>
            <a:ext cx="269719" cy="2112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t" anchorCtr="0"/>
          <a:lstStyle>
            <a:defPPr rtl="0">
              <a:defRPr lang="nl-nl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15</a:t>
            </a:fld>
            <a:endParaRPr lang="nl-BE"/>
          </a:p>
        </p:txBody>
      </p:sp>
      <p:sp>
        <p:nvSpPr>
          <p:cNvPr id="7" name="Google Shape;100;p4">
            <a:extLst>
              <a:ext uri="{FF2B5EF4-FFF2-40B4-BE49-F238E27FC236}">
                <a16:creationId xmlns:a16="http://schemas.microsoft.com/office/drawing/2014/main" id="{109949C4-6862-44B2-7D69-EA8794FBCB6E}"/>
              </a:ext>
            </a:extLst>
          </p:cNvPr>
          <p:cNvSpPr txBox="1"/>
          <p:nvPr/>
        </p:nvSpPr>
        <p:spPr>
          <a:xfrm>
            <a:off x="396641" y="1612503"/>
            <a:ext cx="9170331" cy="4247317"/>
          </a:xfrm>
          <a:prstGeom prst="rect">
            <a:avLst/>
          </a:prstGeom>
          <a:noFill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 rtl="0">
              <a:defRPr lang="nl-nl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1pPr>
            <a:lvl2pPr lvl="1"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2pPr>
          </a:lstStyle>
          <a:p>
            <a:pPr marL="571500"/>
            <a:r>
              <a:rPr lang="en-US" dirty="0">
                <a:solidFill>
                  <a:schemeClr val="bg1"/>
                </a:solidFill>
              </a:rPr>
              <a:t>Het platform is </a:t>
            </a:r>
            <a:r>
              <a:rPr lang="en-US" dirty="0" err="1">
                <a:solidFill>
                  <a:schemeClr val="bg1"/>
                </a:solidFill>
              </a:rPr>
              <a:t>inzetbaar</a:t>
            </a:r>
            <a:r>
              <a:rPr lang="en-US" dirty="0">
                <a:solidFill>
                  <a:schemeClr val="bg1"/>
                </a:solidFill>
              </a:rPr>
              <a:t> in het </a:t>
            </a:r>
            <a:r>
              <a:rPr lang="en-US" dirty="0" err="1">
                <a:solidFill>
                  <a:schemeClr val="bg1"/>
                </a:solidFill>
              </a:rPr>
              <a:t>kader</a:t>
            </a:r>
            <a:r>
              <a:rPr lang="en-US" dirty="0">
                <a:solidFill>
                  <a:schemeClr val="bg1"/>
                </a:solidFill>
              </a:rPr>
              <a:t> van het </a:t>
            </a:r>
            <a:r>
              <a:rPr lang="en-US" dirty="0" err="1">
                <a:solidFill>
                  <a:schemeClr val="bg1"/>
                </a:solidFill>
              </a:rPr>
              <a:t>verbeteren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indent="0">
              <a:buNone/>
            </a:pPr>
            <a:r>
              <a:rPr lang="en-US" dirty="0">
                <a:solidFill>
                  <a:schemeClr val="bg1"/>
                </a:solidFill>
              </a:rPr>
              <a:t>     van het </a:t>
            </a:r>
            <a:r>
              <a:rPr lang="en-US" dirty="0" err="1">
                <a:solidFill>
                  <a:schemeClr val="bg1"/>
                </a:solidFill>
              </a:rPr>
              <a:t>psychisch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welzijn</a:t>
            </a:r>
            <a:r>
              <a:rPr lang="en-US" dirty="0">
                <a:solidFill>
                  <a:schemeClr val="bg1"/>
                </a:solidFill>
              </a:rPr>
              <a:t> en de algemeen </a:t>
            </a:r>
            <a:r>
              <a:rPr lang="en-US" dirty="0" err="1">
                <a:solidFill>
                  <a:schemeClr val="bg1"/>
                </a:solidFill>
              </a:rPr>
              <a:t>gezondheid</a:t>
            </a:r>
            <a:r>
              <a:rPr lang="en-US" dirty="0">
                <a:solidFill>
                  <a:schemeClr val="bg1"/>
                </a:solidFill>
              </a:rPr>
              <a:t> van de </a:t>
            </a:r>
          </a:p>
          <a:p>
            <a:pPr indent="0">
              <a:buNone/>
            </a:pPr>
            <a:r>
              <a:rPr lang="en-US" dirty="0">
                <a:solidFill>
                  <a:schemeClr val="bg1"/>
                </a:solidFill>
              </a:rPr>
              <a:t>     </a:t>
            </a:r>
            <a:r>
              <a:rPr lang="en-US" dirty="0" err="1">
                <a:solidFill>
                  <a:schemeClr val="bg1"/>
                </a:solidFill>
              </a:rPr>
              <a:t>werknemer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bv</a:t>
            </a:r>
            <a:r>
              <a:rPr lang="en-US" dirty="0">
                <a:solidFill>
                  <a:schemeClr val="bg1"/>
                </a:solidFill>
              </a:rPr>
              <a:t>. voor HR, AGD, </a:t>
            </a:r>
            <a:r>
              <a:rPr lang="en-US" dirty="0" err="1">
                <a:solidFill>
                  <a:schemeClr val="bg1"/>
                </a:solidFill>
              </a:rPr>
              <a:t>gezondheidsfondsen</a:t>
            </a:r>
            <a:r>
              <a:rPr lang="en-US" dirty="0">
                <a:solidFill>
                  <a:schemeClr val="bg1"/>
                </a:solidFill>
              </a:rPr>
              <a:t>, … ) </a:t>
            </a:r>
          </a:p>
          <a:p>
            <a:pPr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571500"/>
            <a:r>
              <a:rPr lang="nl-NL" dirty="0">
                <a:solidFill>
                  <a:schemeClr val="bg1"/>
                </a:solidFill>
              </a:rPr>
              <a:t>Van de werkende bevolking heeft ruim 7% (123.200) volwassenen                                  </a:t>
            </a:r>
            <a:r>
              <a:rPr lang="nl-NL" dirty="0" err="1">
                <a:solidFill>
                  <a:schemeClr val="bg1"/>
                </a:solidFill>
              </a:rPr>
              <a:t>burn</a:t>
            </a:r>
            <a:r>
              <a:rPr lang="nl-NL" dirty="0">
                <a:solidFill>
                  <a:schemeClr val="bg1"/>
                </a:solidFill>
              </a:rPr>
              <a:t> out klachten en nog 9% (158.000) zit in de gevarenzone.</a:t>
            </a:r>
          </a:p>
          <a:p>
            <a:pPr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571500"/>
            <a:r>
              <a:rPr lang="nl-NL" dirty="0">
                <a:solidFill>
                  <a:schemeClr val="bg1"/>
                </a:solidFill>
              </a:rPr>
              <a:t>Het gemiddelde aantal dagen ziekteverzuim in België is 13 dagen per werknemer, bij 1/3 keer zou dit om psychische redenen zijn. </a:t>
            </a:r>
          </a:p>
          <a:p>
            <a:pPr marL="571500"/>
            <a:endParaRPr lang="en-US" dirty="0">
              <a:solidFill>
                <a:schemeClr val="bg1"/>
              </a:solidFill>
            </a:endParaRPr>
          </a:p>
          <a:p>
            <a:pPr marL="571500"/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zieke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werknemer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gemiddeld</a:t>
            </a:r>
            <a:r>
              <a:rPr lang="en-US" dirty="0">
                <a:solidFill>
                  <a:schemeClr val="bg1"/>
                </a:solidFill>
              </a:rPr>
              <a:t> 5.000 euro per </a:t>
            </a:r>
            <a:r>
              <a:rPr lang="en-US" dirty="0" err="1">
                <a:solidFill>
                  <a:schemeClr val="bg1"/>
                </a:solidFill>
              </a:rPr>
              <a:t>maand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571500"/>
            <a:endParaRPr lang="nl-NL" dirty="0">
              <a:solidFill>
                <a:schemeClr val="bg1"/>
              </a:solidFill>
            </a:endParaRPr>
          </a:p>
          <a:p>
            <a:pPr indent="0">
              <a:buNone/>
            </a:pPr>
            <a:r>
              <a:rPr lang="nl-NL" dirty="0">
                <a:solidFill>
                  <a:schemeClr val="bg1"/>
                </a:solidFill>
              </a:rPr>
              <a:t> </a:t>
            </a:r>
            <a:endParaRPr lang="en-US" dirty="0"/>
          </a:p>
          <a:p>
            <a:pPr lvl="6"/>
            <a:endParaRPr lang="nl-NL" dirty="0"/>
          </a:p>
          <a:p>
            <a:pPr lvl="6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4B184CE-ADE2-9496-0DAA-D11E0A1D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31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5A31C78-946C-935E-0040-0C9A4B175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2FFEC6-F7CB-33C0-D89E-C0070EA8CDE2}"/>
              </a:ext>
            </a:extLst>
          </p:cNvPr>
          <p:cNvSpPr/>
          <p:nvPr/>
        </p:nvSpPr>
        <p:spPr>
          <a:xfrm>
            <a:off x="661307" y="1159329"/>
            <a:ext cx="1926772" cy="1134835"/>
          </a:xfrm>
          <a:prstGeom prst="rect">
            <a:avLst/>
          </a:prstGeom>
          <a:solidFill>
            <a:srgbClr val="F4E7DE"/>
          </a:solidFill>
          <a:ln>
            <a:solidFill>
              <a:srgbClr val="F4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0A27F12-5B5E-CA8B-490C-3F0B463CC59C}"/>
              </a:ext>
            </a:extLst>
          </p:cNvPr>
          <p:cNvSpPr txBox="1">
            <a:spLocks/>
          </p:cNvSpPr>
          <p:nvPr/>
        </p:nvSpPr>
        <p:spPr>
          <a:xfrm>
            <a:off x="661307" y="671561"/>
            <a:ext cx="5645742" cy="610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10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Bedrijven </a:t>
            </a:r>
          </a:p>
        </p:txBody>
      </p:sp>
      <p:sp>
        <p:nvSpPr>
          <p:cNvPr id="3" name="Google Shape;98;p4">
            <a:extLst>
              <a:ext uri="{FF2B5EF4-FFF2-40B4-BE49-F238E27FC236}">
                <a16:creationId xmlns:a16="http://schemas.microsoft.com/office/drawing/2014/main" id="{12A4411E-CA7B-AD85-E21E-A8BDF870C7FD}"/>
              </a:ext>
            </a:extLst>
          </p:cNvPr>
          <p:cNvSpPr txBox="1">
            <a:spLocks/>
          </p:cNvSpPr>
          <p:nvPr/>
        </p:nvSpPr>
        <p:spPr>
          <a:xfrm>
            <a:off x="952498" y="6370643"/>
            <a:ext cx="260665" cy="2383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t" anchorCtr="0"/>
          <a:lstStyle>
            <a:defPPr rtl="0">
              <a:defRPr lang="nl-nl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16</a:t>
            </a:fld>
            <a:endParaRPr lang="nl-BE"/>
          </a:p>
        </p:txBody>
      </p:sp>
      <p:sp>
        <p:nvSpPr>
          <p:cNvPr id="7" name="Google Shape;100;p4">
            <a:extLst>
              <a:ext uri="{FF2B5EF4-FFF2-40B4-BE49-F238E27FC236}">
                <a16:creationId xmlns:a16="http://schemas.microsoft.com/office/drawing/2014/main" id="{109949C4-6862-44B2-7D69-EA8794FBCB6E}"/>
              </a:ext>
            </a:extLst>
          </p:cNvPr>
          <p:cNvSpPr txBox="1"/>
          <p:nvPr/>
        </p:nvSpPr>
        <p:spPr>
          <a:xfrm>
            <a:off x="396641" y="1612503"/>
            <a:ext cx="9170331" cy="4247317"/>
          </a:xfrm>
          <a:prstGeom prst="rect">
            <a:avLst/>
          </a:prstGeom>
          <a:noFill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 rtl="0">
              <a:defRPr lang="nl-nl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1pPr>
            <a:lvl2pPr lvl="1"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2pPr>
          </a:lstStyle>
          <a:p>
            <a:endParaRPr lang="en-US" sz="1800" dirty="0"/>
          </a:p>
          <a:p>
            <a:r>
              <a:rPr lang="en-US" sz="1800" dirty="0"/>
              <a:t>Apart dashboard 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organisatie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Mogelijkheid</a:t>
            </a:r>
            <a:r>
              <a:rPr lang="en-US" sz="1800" dirty="0"/>
              <a:t> om </a:t>
            </a:r>
            <a:r>
              <a:rPr lang="en-US" sz="1800" dirty="0" err="1"/>
              <a:t>medewerkers</a:t>
            </a:r>
            <a:r>
              <a:rPr lang="en-US" sz="1800" dirty="0"/>
              <a:t> / </a:t>
            </a:r>
            <a:r>
              <a:rPr lang="en-US" sz="1800" dirty="0" err="1"/>
              <a:t>gebruikers</a:t>
            </a:r>
            <a:r>
              <a:rPr lang="en-US" sz="1800" dirty="0"/>
              <a:t> </a:t>
            </a:r>
            <a:r>
              <a:rPr lang="en-US" sz="1800" dirty="0" err="1"/>
              <a:t>toegang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verlenen</a:t>
            </a:r>
            <a:r>
              <a:rPr lang="en-US" sz="1800" dirty="0"/>
              <a:t> </a:t>
            </a:r>
            <a:r>
              <a:rPr lang="en-US" sz="1800" dirty="0" err="1"/>
              <a:t>naar</a:t>
            </a:r>
            <a:r>
              <a:rPr lang="en-US" sz="1800" dirty="0"/>
              <a:t> alle </a:t>
            </a:r>
            <a:r>
              <a:rPr lang="en-US" sz="1800" dirty="0" err="1"/>
              <a:t>programma’s</a:t>
            </a:r>
            <a:endParaRPr lang="en-US" sz="1800" dirty="0"/>
          </a:p>
          <a:p>
            <a:endParaRPr lang="en-US" sz="1800" dirty="0"/>
          </a:p>
          <a:p>
            <a:pPr marL="571500"/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traject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anoniem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geactiveerd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worden</a:t>
            </a:r>
            <a:r>
              <a:rPr lang="en-US" dirty="0">
                <a:solidFill>
                  <a:schemeClr val="bg1"/>
                </a:solidFill>
              </a:rPr>
              <a:t> door de </a:t>
            </a:r>
            <a:r>
              <a:rPr lang="en-US" dirty="0" err="1">
                <a:solidFill>
                  <a:schemeClr val="bg1"/>
                </a:solidFill>
              </a:rPr>
              <a:t>werknemer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indent="0">
              <a:buNone/>
            </a:pPr>
            <a:r>
              <a:rPr lang="en-US" dirty="0">
                <a:solidFill>
                  <a:schemeClr val="bg1"/>
                </a:solidFill>
              </a:rPr>
              <a:t>     die via de </a:t>
            </a:r>
            <a:r>
              <a:rPr lang="en-US" dirty="0" err="1">
                <a:solidFill>
                  <a:schemeClr val="bg1"/>
                </a:solidFill>
              </a:rPr>
              <a:t>werkgever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toegang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krijgt</a:t>
            </a:r>
            <a:r>
              <a:rPr lang="en-US" dirty="0">
                <a:solidFill>
                  <a:schemeClr val="bg1"/>
                </a:solidFill>
              </a:rPr>
              <a:t> tot de </a:t>
            </a:r>
            <a:r>
              <a:rPr lang="en-US" dirty="0" err="1">
                <a:solidFill>
                  <a:schemeClr val="bg1"/>
                </a:solidFill>
              </a:rPr>
              <a:t>verschillende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trajecten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sz="1800" dirty="0"/>
          </a:p>
          <a:p>
            <a:r>
              <a:rPr lang="en-US" sz="1800" dirty="0"/>
              <a:t>Roadmap om </a:t>
            </a:r>
            <a:r>
              <a:rPr lang="en-US" sz="1800" dirty="0" err="1"/>
              <a:t>organisatie</a:t>
            </a:r>
            <a:r>
              <a:rPr lang="en-US" sz="1800" dirty="0"/>
              <a:t> </a:t>
            </a:r>
            <a:r>
              <a:rPr lang="en-US" sz="1800" dirty="0" err="1"/>
              <a:t>nog</a:t>
            </a:r>
            <a:r>
              <a:rPr lang="en-US" sz="1800" dirty="0"/>
              <a:t> </a:t>
            </a:r>
            <a:r>
              <a:rPr lang="en-US" sz="1800" dirty="0" err="1"/>
              <a:t>meer</a:t>
            </a:r>
            <a:r>
              <a:rPr lang="en-US" sz="1800" dirty="0"/>
              <a:t> insights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mogelijkheden</a:t>
            </a:r>
            <a:r>
              <a:rPr lang="en-US" sz="1800" dirty="0"/>
              <a:t> </a:t>
            </a:r>
            <a:r>
              <a:rPr lang="en-US" sz="1800" dirty="0" err="1"/>
              <a:t>aan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bieden</a:t>
            </a:r>
            <a:r>
              <a:rPr lang="en-US" sz="1800" dirty="0"/>
              <a:t>.</a:t>
            </a:r>
          </a:p>
          <a:p>
            <a:pPr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571500"/>
            <a:endParaRPr lang="nl-NL" dirty="0"/>
          </a:p>
          <a:p>
            <a:pPr lvl="6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4FA87D1-90C8-EDCB-7E28-FA4D46794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5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5A31C78-946C-935E-0040-0C9A4B175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2FFEC6-F7CB-33C0-D89E-C0070EA8CDE2}"/>
              </a:ext>
            </a:extLst>
          </p:cNvPr>
          <p:cNvSpPr/>
          <p:nvPr/>
        </p:nvSpPr>
        <p:spPr>
          <a:xfrm>
            <a:off x="661307" y="1159329"/>
            <a:ext cx="1926772" cy="1134835"/>
          </a:xfrm>
          <a:prstGeom prst="rect">
            <a:avLst/>
          </a:prstGeom>
          <a:solidFill>
            <a:srgbClr val="F4E7DE"/>
          </a:solidFill>
          <a:ln>
            <a:solidFill>
              <a:srgbClr val="F4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0A27F12-5B5E-CA8B-490C-3F0B463CC59C}"/>
              </a:ext>
            </a:extLst>
          </p:cNvPr>
          <p:cNvSpPr txBox="1">
            <a:spLocks/>
          </p:cNvSpPr>
          <p:nvPr/>
        </p:nvSpPr>
        <p:spPr>
          <a:xfrm>
            <a:off x="661307" y="671561"/>
            <a:ext cx="5645742" cy="610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rgbClr val="282828"/>
                </a:solidFill>
                <a:latin typeface="Franklin Gothic Demi"/>
              </a:rPr>
              <a:t>Doelstelling</a:t>
            </a:r>
            <a:endParaRPr kumimoji="0" lang="nl-NL" sz="4500" b="1" i="0" u="none" strike="noStrike" kern="1200" cap="none" spc="10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  <p:sp>
        <p:nvSpPr>
          <p:cNvPr id="3" name="Google Shape;98;p4">
            <a:extLst>
              <a:ext uri="{FF2B5EF4-FFF2-40B4-BE49-F238E27FC236}">
                <a16:creationId xmlns:a16="http://schemas.microsoft.com/office/drawing/2014/main" id="{12A4411E-CA7B-AD85-E21E-A8BDF870C7FD}"/>
              </a:ext>
            </a:extLst>
          </p:cNvPr>
          <p:cNvSpPr txBox="1">
            <a:spLocks/>
          </p:cNvSpPr>
          <p:nvPr/>
        </p:nvSpPr>
        <p:spPr>
          <a:xfrm>
            <a:off x="952499" y="6370643"/>
            <a:ext cx="324040" cy="2293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t" anchorCtr="0"/>
          <a:lstStyle>
            <a:defPPr rtl="0">
              <a:defRPr lang="nl-nl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7" name="Google Shape;100;p4">
            <a:extLst>
              <a:ext uri="{FF2B5EF4-FFF2-40B4-BE49-F238E27FC236}">
                <a16:creationId xmlns:a16="http://schemas.microsoft.com/office/drawing/2014/main" id="{109949C4-6862-44B2-7D69-EA8794FBCB6E}"/>
              </a:ext>
            </a:extLst>
          </p:cNvPr>
          <p:cNvSpPr txBox="1"/>
          <p:nvPr/>
        </p:nvSpPr>
        <p:spPr>
          <a:xfrm>
            <a:off x="396641" y="1612503"/>
            <a:ext cx="10730068" cy="2308324"/>
          </a:xfrm>
          <a:prstGeom prst="rect">
            <a:avLst/>
          </a:prstGeom>
          <a:noFill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 rtl="0">
              <a:defRPr lang="nl-nl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1pPr>
            <a:lvl2pPr lvl="1">
              <a:defRPr kumimoji="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</a:defRPr>
            </a:lvl2pPr>
          </a:lstStyle>
          <a:p>
            <a:pPr indent="0">
              <a:buNone/>
            </a:pPr>
            <a:r>
              <a:rPr lang="nl-BE" dirty="0">
                <a:solidFill>
                  <a:schemeClr val="bg1"/>
                </a:solidFill>
              </a:rPr>
              <a:t>Het verbeteren van het welzijn op de werkvloer (bedrijven) </a:t>
            </a:r>
          </a:p>
          <a:p>
            <a:pPr indent="0">
              <a:buNone/>
            </a:pPr>
            <a:r>
              <a:rPr lang="nl-BE" dirty="0">
                <a:solidFill>
                  <a:schemeClr val="bg1"/>
                </a:solidFill>
              </a:rPr>
              <a:t>door de werknemer mogelijkheid te geven om anoniem aan de slag te gaan</a:t>
            </a:r>
          </a:p>
          <a:p>
            <a:pPr indent="0">
              <a:buNone/>
            </a:pPr>
            <a:r>
              <a:rPr lang="nl-BE" dirty="0">
                <a:solidFill>
                  <a:schemeClr val="bg1"/>
                </a:solidFill>
              </a:rPr>
              <a:t>met klachten of moeilijkheden die het persoonlijk emotioneel of </a:t>
            </a:r>
          </a:p>
          <a:p>
            <a:pPr indent="0">
              <a:buNone/>
            </a:pPr>
            <a:r>
              <a:rPr lang="nl-BE" dirty="0">
                <a:solidFill>
                  <a:schemeClr val="bg1"/>
                </a:solidFill>
              </a:rPr>
              <a:t>fysiek welbevinden in de weg staan waardoor het ziekteverzuim in het bedrijf afneemt</a:t>
            </a:r>
          </a:p>
          <a:p>
            <a:pPr indent="0">
              <a:buNone/>
            </a:pPr>
            <a:r>
              <a:rPr lang="nl-BE" dirty="0">
                <a:solidFill>
                  <a:schemeClr val="bg1"/>
                </a:solidFill>
              </a:rPr>
              <a:t>en hierdoor het ziekteverzuim doen afnemen. </a:t>
            </a:r>
            <a:endParaRPr lang="nl-NL" dirty="0">
              <a:solidFill>
                <a:schemeClr val="bg1"/>
              </a:solidFill>
            </a:endParaRPr>
          </a:p>
          <a:p>
            <a:pPr indent="0">
              <a:buNone/>
            </a:pPr>
            <a:r>
              <a:rPr lang="nl-NL" dirty="0">
                <a:solidFill>
                  <a:schemeClr val="bg1"/>
                </a:solidFill>
              </a:rPr>
              <a:t> </a:t>
            </a:r>
            <a:endParaRPr lang="en-US" dirty="0"/>
          </a:p>
          <a:p>
            <a:pPr lvl="6"/>
            <a:endParaRPr lang="nl-NL" dirty="0"/>
          </a:p>
          <a:p>
            <a:pPr lvl="6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B202A31-39EF-2336-9624-B7AC0D5D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E91C63-F852-7728-CF24-FA1529C3B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508" y="2379951"/>
            <a:ext cx="5491571" cy="1514019"/>
          </a:xfrm>
        </p:spPr>
        <p:txBody>
          <a:bodyPr/>
          <a:lstStyle/>
          <a:p>
            <a:r>
              <a:rPr lang="en-US" sz="4000" dirty="0"/>
              <a:t>E-health platform Well</a:t>
            </a:r>
          </a:p>
        </p:txBody>
      </p:sp>
      <p:pic>
        <p:nvPicPr>
          <p:cNvPr id="2" name="Afbeelding 1" descr="Afbeelding met clipart, tekenfilm, illustratie&#10;&#10;Automatisch gegenereerde beschrijving">
            <a:extLst>
              <a:ext uri="{FF2B5EF4-FFF2-40B4-BE49-F238E27FC236}">
                <a16:creationId xmlns:a16="http://schemas.microsoft.com/office/drawing/2014/main" id="{229F5443-91E1-6DD2-C5E8-ABC52CA1B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2" y="1131374"/>
            <a:ext cx="4811569" cy="3804247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2569264-AE66-0556-84E1-807E407B6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5508" y="4201300"/>
            <a:ext cx="476723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457AFF76-F4CF-D223-5EB1-A05DDD01409E}"/>
              </a:ext>
            </a:extLst>
          </p:cNvPr>
          <p:cNvSpPr/>
          <p:nvPr/>
        </p:nvSpPr>
        <p:spPr>
          <a:xfrm>
            <a:off x="5611109" y="4253293"/>
            <a:ext cx="3078018" cy="699912"/>
          </a:xfrm>
          <a:prstGeom prst="rect">
            <a:avLst/>
          </a:prstGeom>
          <a:solidFill>
            <a:srgbClr val="F4E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3E20E8-1C47-433F-C8D6-D1E9DA167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94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D3B333E7-1B2B-986B-8A66-BA558E9ED15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 anchor="t">
            <a:normAutofit/>
          </a:bodyPr>
          <a:lstStyle/>
          <a:p>
            <a:pPr rtl="0">
              <a:spcAft>
                <a:spcPts val="600"/>
              </a:spcAft>
            </a:pPr>
            <a:fld id="{D1AB7706-F582-466A-8826-DECE054A338E}" type="datetime4">
              <a:rPr lang="nl-NL" noProof="0" smtClean="0"/>
              <a:pPr rtl="0">
                <a:spcAft>
                  <a:spcPts val="600"/>
                </a:spcAft>
              </a:pPr>
              <a:t>15 mei 2023</a:t>
            </a:fld>
            <a:endParaRPr lang="nl-NL" noProof="0"/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5BD5EC5E-8F6F-DDCE-5DDB-D4029CBD16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noProof="0"/>
              <a:t>Voorstelling well</a:t>
            </a:r>
            <a:endParaRPr lang="nl-NL" b="0" noProof="0"/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70AD3FCB-43ED-A414-540F-51DAABE7D9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nl-NL" noProof="0" smtClean="0"/>
              <a:pPr rtl="0">
                <a:spcAft>
                  <a:spcPts val="600"/>
                </a:spcAft>
              </a:pPr>
              <a:t>19</a:t>
            </a:fld>
            <a:endParaRPr lang="nl-NL" noProof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4F7791B-E94F-2141-D3C8-3A6CE9B5943E}"/>
              </a:ext>
            </a:extLst>
          </p:cNvPr>
          <p:cNvSpPr/>
          <p:nvPr/>
        </p:nvSpPr>
        <p:spPr>
          <a:xfrm>
            <a:off x="727587" y="1425677"/>
            <a:ext cx="2694039" cy="1091381"/>
          </a:xfrm>
          <a:prstGeom prst="rect">
            <a:avLst/>
          </a:prstGeom>
          <a:solidFill>
            <a:srgbClr val="F4E7DE"/>
          </a:solidFill>
          <a:ln>
            <a:solidFill>
              <a:srgbClr val="F4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Onlinemedia 4" title="E-health innovatieplatform Well">
            <a:hlinkClick r:id="" action="ppaction://media"/>
            <a:extLst>
              <a:ext uri="{FF2B5EF4-FFF2-40B4-BE49-F238E27FC236}">
                <a16:creationId xmlns:a16="http://schemas.microsoft.com/office/drawing/2014/main" id="{6C860013-E7A8-3821-9A82-EF8E372AAD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0100" y="445394"/>
            <a:ext cx="10287000" cy="57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Agenda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nl-NL" dirty="0"/>
              <a:t>Wat drijft ons!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nl-NL" dirty="0"/>
              <a:t>01. Idee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979C7D4-91CF-6443-91D5-65DC860B4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4" y="3841846"/>
            <a:ext cx="4951845" cy="636754"/>
          </a:xfrm>
        </p:spPr>
        <p:txBody>
          <a:bodyPr rtlCol="0"/>
          <a:lstStyle/>
          <a:p>
            <a:pPr rtl="0"/>
            <a:r>
              <a:rPr lang="nl-NL" dirty="0"/>
              <a:t>Voorstelling </a:t>
            </a:r>
            <a:r>
              <a:rPr lang="nl-NL" dirty="0" err="1"/>
              <a:t>E-health</a:t>
            </a:r>
            <a:r>
              <a:rPr lang="nl-NL" dirty="0"/>
              <a:t> platform Well</a:t>
            </a:r>
          </a:p>
          <a:p>
            <a:pPr algn="ctr" rtl="0"/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nl-NL" dirty="0"/>
              <a:t>02. Oplossing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E1C152D-1AA6-9242-B5C9-B06EEE4F9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05499" y="2656904"/>
            <a:ext cx="4838700" cy="908340"/>
          </a:xfrm>
        </p:spPr>
        <p:txBody>
          <a:bodyPr rtlCol="0"/>
          <a:lstStyle/>
          <a:p>
            <a:pPr rtl="0"/>
            <a:r>
              <a:rPr lang="nl-NL" dirty="0"/>
              <a:t>Visie en aanpak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5499" y="2286000"/>
            <a:ext cx="4838700" cy="315915"/>
          </a:xfrm>
        </p:spPr>
        <p:txBody>
          <a:bodyPr rtlCol="0"/>
          <a:lstStyle/>
          <a:p>
            <a:pPr rtl="0"/>
            <a:r>
              <a:rPr lang="nl-NL" dirty="0"/>
              <a:t>03. Evolutie</a:t>
            </a:r>
          </a:p>
        </p:txBody>
      </p:sp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ED2A4270-D293-446C-80C7-564AD4B71E1C}" type="datetime4">
              <a:rPr lang="nl-NL" smtClean="0"/>
              <a:t>15 mei 2023</a:t>
            </a:fld>
            <a:endParaRPr lang="nl-NL"/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C0BAE34D-BF83-084B-A10C-EB85694B9AC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nl-NL"/>
              <a:t>Voorstelling well</a:t>
            </a: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l-NL" smtClean="0"/>
              <a:pPr rtl="0"/>
              <a:t>2</a:t>
            </a:fld>
            <a:endParaRPr lang="nl-NL"/>
          </a:p>
        </p:txBody>
      </p:sp>
      <p:pic>
        <p:nvPicPr>
          <p:cNvPr id="9" name="Afbeelding 8" descr="Afbeelding met tekst, nachtelijke hemel&#10;&#10;Automatisch gegenereerde beschrijving">
            <a:extLst>
              <a:ext uri="{FF2B5EF4-FFF2-40B4-BE49-F238E27FC236}">
                <a16:creationId xmlns:a16="http://schemas.microsoft.com/office/drawing/2014/main" id="{DA99AF4D-F7CC-9381-54D2-BA69F3FEF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55" y="118805"/>
            <a:ext cx="3694184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E91C63-F852-7728-CF24-FA1529C3B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659" y="2925076"/>
            <a:ext cx="3269315" cy="679772"/>
          </a:xfrm>
        </p:spPr>
        <p:txBody>
          <a:bodyPr/>
          <a:lstStyle/>
          <a:p>
            <a:r>
              <a:rPr lang="en-US" sz="4000" dirty="0" err="1"/>
              <a:t>Evolutie</a:t>
            </a:r>
            <a:endParaRPr lang="en-US" sz="4000" dirty="0"/>
          </a:p>
        </p:txBody>
      </p:sp>
      <p:pic>
        <p:nvPicPr>
          <p:cNvPr id="3" name="Afbeelding 2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7428EAC2-DBC3-0207-746B-B20B383E3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807743"/>
            <a:ext cx="5053968" cy="4330159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3DC23BC-E9A1-C85F-B856-E29FEF664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04659" y="3796854"/>
            <a:ext cx="2799773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AAEDC30C-D847-92F1-7A81-3DF51A0B4DA6}"/>
              </a:ext>
            </a:extLst>
          </p:cNvPr>
          <p:cNvSpPr/>
          <p:nvPr/>
        </p:nvSpPr>
        <p:spPr>
          <a:xfrm>
            <a:off x="6215451" y="4174245"/>
            <a:ext cx="3078018" cy="699912"/>
          </a:xfrm>
          <a:prstGeom prst="rect">
            <a:avLst/>
          </a:prstGeom>
          <a:solidFill>
            <a:srgbClr val="F4E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627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5A31C78-946C-935E-0040-0C9A4B175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 lang="nl-BE" smtClean="0"/>
              <a:pPr>
                <a:spcAft>
                  <a:spcPts val="600"/>
                </a:spcAft>
              </a:pPr>
              <a:t>21</a:t>
            </a:fld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3A76A8F-683E-FA46-EC29-7047699000AE}"/>
              </a:ext>
            </a:extLst>
          </p:cNvPr>
          <p:cNvSpPr txBox="1"/>
          <p:nvPr/>
        </p:nvSpPr>
        <p:spPr>
          <a:xfrm>
            <a:off x="749073" y="2386228"/>
            <a:ext cx="6696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282828"/>
              </a:solidFill>
            </a:endParaRPr>
          </a:p>
        </p:txBody>
      </p:sp>
      <p:sp>
        <p:nvSpPr>
          <p:cNvPr id="17" name="Google Shape;98;p4">
            <a:extLst>
              <a:ext uri="{FF2B5EF4-FFF2-40B4-BE49-F238E27FC236}">
                <a16:creationId xmlns:a16="http://schemas.microsoft.com/office/drawing/2014/main" id="{34BD4751-C68B-9AF7-EB29-9BB9E49AFD21}"/>
              </a:ext>
            </a:extLst>
          </p:cNvPr>
          <p:cNvSpPr txBox="1">
            <a:spLocks/>
          </p:cNvSpPr>
          <p:nvPr/>
        </p:nvSpPr>
        <p:spPr>
          <a:xfrm>
            <a:off x="952499" y="6370644"/>
            <a:ext cx="254002" cy="2021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t" anchorCtr="0"/>
          <a:lstStyle>
            <a:defPPr rtl="0">
              <a:defRPr lang="nl-nl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21</a:t>
            </a:fld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36913E-694F-F9DE-84D3-300B266C5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00" y="3132471"/>
            <a:ext cx="937643" cy="93764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2100965-36DC-7CBB-D87A-2A88AE20E2EC}"/>
              </a:ext>
            </a:extLst>
          </p:cNvPr>
          <p:cNvSpPr txBox="1"/>
          <p:nvPr/>
        </p:nvSpPr>
        <p:spPr>
          <a:xfrm>
            <a:off x="1282141" y="4310773"/>
            <a:ext cx="2216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b="1" dirty="0">
                <a:solidFill>
                  <a:srgbClr val="89B380"/>
                </a:solidFill>
              </a:rPr>
              <a:t>Product focus</a:t>
            </a:r>
          </a:p>
          <a:p>
            <a:r>
              <a:rPr lang="nl-NL" sz="2000" b="1" dirty="0">
                <a:solidFill>
                  <a:srgbClr val="89B380"/>
                </a:solidFill>
              </a:rPr>
              <a:t>Gericht op individu</a:t>
            </a:r>
            <a:endParaRPr lang="nl-BE" sz="2000" b="1" dirty="0">
              <a:solidFill>
                <a:srgbClr val="89B380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46411AA-6966-EDBF-5774-09C145BB3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25" y="1080525"/>
            <a:ext cx="1406014" cy="1406014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802A211-5BD0-1552-3A59-0AFAB29B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016" y="531509"/>
            <a:ext cx="3263849" cy="642924"/>
          </a:xfrm>
        </p:spPr>
        <p:txBody>
          <a:bodyPr rtlCol="0">
            <a:normAutofit/>
          </a:bodyPr>
          <a:lstStyle/>
          <a:p>
            <a:pPr algn="ctr" rtl="0"/>
            <a:r>
              <a:rPr lang="nl-NL" b="1" dirty="0"/>
              <a:t>Patiënt Centraal</a:t>
            </a:r>
          </a:p>
        </p:txBody>
      </p:sp>
      <p:pic>
        <p:nvPicPr>
          <p:cNvPr id="18" name="Afbeelding 17" descr="Afbeelding met logo&#10;&#10;Automatisch gegenereerde beschrijving">
            <a:extLst>
              <a:ext uri="{FF2B5EF4-FFF2-40B4-BE49-F238E27FC236}">
                <a16:creationId xmlns:a16="http://schemas.microsoft.com/office/drawing/2014/main" id="{F5B2C39F-7FB1-1485-D94E-4DF42E013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43" y="2925432"/>
            <a:ext cx="1327796" cy="1327796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97E2E311-970E-FB3C-F01A-503099D96757}"/>
              </a:ext>
            </a:extLst>
          </p:cNvPr>
          <p:cNvSpPr txBox="1"/>
          <p:nvPr/>
        </p:nvSpPr>
        <p:spPr>
          <a:xfrm>
            <a:off x="4415673" y="4210898"/>
            <a:ext cx="2839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b="1" dirty="0">
                <a:solidFill>
                  <a:srgbClr val="89B380"/>
                </a:solidFill>
              </a:rPr>
              <a:t>Resultaat focus</a:t>
            </a:r>
          </a:p>
          <a:p>
            <a:pPr algn="ctr"/>
            <a:r>
              <a:rPr lang="nl-NL" sz="2000" b="1" dirty="0">
                <a:solidFill>
                  <a:srgbClr val="89B380"/>
                </a:solidFill>
              </a:rPr>
              <a:t>Gericht op omgeving</a:t>
            </a:r>
            <a:br>
              <a:rPr lang="nl-NL" sz="2000" b="1" dirty="0">
                <a:solidFill>
                  <a:srgbClr val="89B380"/>
                </a:solidFill>
              </a:rPr>
            </a:br>
            <a:r>
              <a:rPr lang="nl-NL" sz="2000" b="1" dirty="0">
                <a:solidFill>
                  <a:srgbClr val="89B380"/>
                </a:solidFill>
              </a:rPr>
              <a:t>van individu</a:t>
            </a:r>
            <a:endParaRPr lang="nl-BE" sz="2000" b="1" dirty="0">
              <a:solidFill>
                <a:srgbClr val="89B380"/>
              </a:solidFill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015738A-94DB-0012-5A41-7E4A2F070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09" y="2911665"/>
            <a:ext cx="1144682" cy="114468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8E89B0B-1E85-D914-7DE2-25DA39CDF0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55" y="3132471"/>
            <a:ext cx="1052655" cy="105265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2BC6414A-9CF0-697E-5903-1D922BB9DB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350" y="3071856"/>
            <a:ext cx="1144682" cy="1144682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45525514-724A-B11E-63D0-EE9705BDE20E}"/>
              </a:ext>
            </a:extLst>
          </p:cNvPr>
          <p:cNvSpPr txBox="1"/>
          <p:nvPr/>
        </p:nvSpPr>
        <p:spPr>
          <a:xfrm>
            <a:off x="8485913" y="4465292"/>
            <a:ext cx="15888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89B380"/>
                </a:solidFill>
              </a:rPr>
              <a:t>Impact focus</a:t>
            </a:r>
            <a:endParaRPr lang="nl-BE" sz="2000" b="1" dirty="0">
              <a:solidFill>
                <a:srgbClr val="89B380"/>
              </a:solidFill>
            </a:endParaRP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AAEA6FA6-2928-399B-DB12-B5F6E5C166A7}"/>
              </a:ext>
            </a:extLst>
          </p:cNvPr>
          <p:cNvCxnSpPr/>
          <p:nvPr/>
        </p:nvCxnSpPr>
        <p:spPr>
          <a:xfrm>
            <a:off x="1114531" y="5410200"/>
            <a:ext cx="9591569" cy="0"/>
          </a:xfrm>
          <a:prstGeom prst="straightConnector1">
            <a:avLst/>
          </a:prstGeom>
          <a:ln w="88900">
            <a:solidFill>
              <a:srgbClr val="F9D4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Afbeelding 32" descr="Afbeelding met pijl&#10;&#10;Automatisch gegenereerde beschrijving">
            <a:extLst>
              <a:ext uri="{FF2B5EF4-FFF2-40B4-BE49-F238E27FC236}">
                <a16:creationId xmlns:a16="http://schemas.microsoft.com/office/drawing/2014/main" id="{0B051570-AB5C-6103-C6C7-C57C1C8B74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81" y="3449206"/>
            <a:ext cx="761692" cy="761692"/>
          </a:xfrm>
          <a:prstGeom prst="rect">
            <a:avLst/>
          </a:prstGeom>
        </p:spPr>
      </p:pic>
      <p:pic>
        <p:nvPicPr>
          <p:cNvPr id="34" name="Afbeelding 33" descr="Afbeelding met pijl&#10;&#10;Automatisch gegenereerde beschrijving">
            <a:extLst>
              <a:ext uri="{FF2B5EF4-FFF2-40B4-BE49-F238E27FC236}">
                <a16:creationId xmlns:a16="http://schemas.microsoft.com/office/drawing/2014/main" id="{8F519AF4-688D-2F11-25F5-B8C8D88365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02" y="3386312"/>
            <a:ext cx="761692" cy="761692"/>
          </a:xfrm>
          <a:prstGeom prst="rect">
            <a:avLst/>
          </a:prstGeom>
        </p:spPr>
      </p:pic>
      <p:sp>
        <p:nvSpPr>
          <p:cNvPr id="35" name="Titel 1">
            <a:extLst>
              <a:ext uri="{FF2B5EF4-FFF2-40B4-BE49-F238E27FC236}">
                <a16:creationId xmlns:a16="http://schemas.microsoft.com/office/drawing/2014/main" id="{48BE2E4D-17C6-B7FE-E401-0E74A350AA2A}"/>
              </a:ext>
            </a:extLst>
          </p:cNvPr>
          <p:cNvSpPr txBox="1">
            <a:spLocks/>
          </p:cNvSpPr>
          <p:nvPr/>
        </p:nvSpPr>
        <p:spPr>
          <a:xfrm>
            <a:off x="1206501" y="5582458"/>
            <a:ext cx="9499600" cy="117205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NL" sz="1800" dirty="0"/>
              <a:t>Well gaat van een product naar een resultaat gedreven oplossing </a:t>
            </a:r>
            <a:br>
              <a:rPr lang="nl-NL" sz="1800" dirty="0"/>
            </a:br>
            <a:r>
              <a:rPr lang="nl-NL" sz="1800" dirty="0"/>
              <a:t>met ambitie voor impact.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58908CB-7D80-9CAE-0F88-608547BBD4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6186" y="0"/>
            <a:ext cx="3694496" cy="92057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34DD496C-B092-3311-D80C-D179793DABFE}"/>
              </a:ext>
            </a:extLst>
          </p:cNvPr>
          <p:cNvSpPr/>
          <p:nvPr/>
        </p:nvSpPr>
        <p:spPr>
          <a:xfrm>
            <a:off x="749073" y="1080525"/>
            <a:ext cx="1406014" cy="1122589"/>
          </a:xfrm>
          <a:prstGeom prst="rect">
            <a:avLst/>
          </a:prstGeom>
          <a:solidFill>
            <a:srgbClr val="F4E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700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5A31C78-946C-935E-0040-0C9A4B175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 lang="nl-BE" smtClean="0"/>
              <a:pPr>
                <a:spcAft>
                  <a:spcPts val="600"/>
                </a:spcAft>
              </a:pPr>
              <a:t>22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2FFEC6-F7CB-33C0-D89E-C0070EA8CDE2}"/>
              </a:ext>
            </a:extLst>
          </p:cNvPr>
          <p:cNvSpPr/>
          <p:nvPr/>
        </p:nvSpPr>
        <p:spPr>
          <a:xfrm>
            <a:off x="661307" y="1159329"/>
            <a:ext cx="1926772" cy="1134835"/>
          </a:xfrm>
          <a:prstGeom prst="rect">
            <a:avLst/>
          </a:prstGeom>
          <a:solidFill>
            <a:srgbClr val="F4E7DE"/>
          </a:solidFill>
          <a:ln>
            <a:solidFill>
              <a:srgbClr val="F4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0A27F12-5B5E-CA8B-490C-3F0B463CC59C}"/>
              </a:ext>
            </a:extLst>
          </p:cNvPr>
          <p:cNvSpPr txBox="1">
            <a:spLocks/>
          </p:cNvSpPr>
          <p:nvPr/>
        </p:nvSpPr>
        <p:spPr>
          <a:xfrm>
            <a:off x="661307" y="548466"/>
            <a:ext cx="5645742" cy="610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dirty="0"/>
              <a:t>Go </a:t>
            </a:r>
            <a:r>
              <a:rPr lang="nl-NL" dirty="0" err="1"/>
              <a:t>for</a:t>
            </a:r>
            <a:r>
              <a:rPr lang="nl-NL" dirty="0"/>
              <a:t> impact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05089C-4A2F-0AD2-28A8-20F681BC7DD9}"/>
              </a:ext>
            </a:extLst>
          </p:cNvPr>
          <p:cNvSpPr txBox="1"/>
          <p:nvPr/>
        </p:nvSpPr>
        <p:spPr>
          <a:xfrm>
            <a:off x="661307" y="1218780"/>
            <a:ext cx="6699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89B380"/>
                </a:solidFill>
              </a:rPr>
              <a:t>Welzijn van elke patiënt/burger</a:t>
            </a:r>
            <a:endParaRPr lang="nl-BE" b="1" dirty="0">
              <a:solidFill>
                <a:srgbClr val="89B38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3A76A8F-683E-FA46-EC29-7047699000AE}"/>
              </a:ext>
            </a:extLst>
          </p:cNvPr>
          <p:cNvSpPr txBox="1"/>
          <p:nvPr/>
        </p:nvSpPr>
        <p:spPr>
          <a:xfrm>
            <a:off x="661307" y="1726746"/>
            <a:ext cx="988082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282828"/>
                </a:solidFill>
              </a:rPr>
              <a:t>Voor burger/individu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82828"/>
                </a:solidFill>
              </a:rPr>
              <a:t>Gen Z bewust van welzijn maar iedereen bewust maken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82828"/>
                </a:solidFill>
              </a:rPr>
              <a:t>Laagdrempelig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82828"/>
                </a:solidFill>
              </a:rPr>
              <a:t>Middelen (wellplatform met trajecten en consultaties) aanbieden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82828"/>
                </a:solidFill>
              </a:rPr>
              <a:t>Personaliseren van de middelen en aanpak</a:t>
            </a:r>
          </a:p>
          <a:p>
            <a:pPr lvl="1"/>
            <a:endParaRPr lang="nl-NL" dirty="0">
              <a:solidFill>
                <a:srgbClr val="282828"/>
              </a:solidFill>
            </a:endParaRPr>
          </a:p>
          <a:p>
            <a:r>
              <a:rPr lang="nl-NL" b="1" dirty="0">
                <a:solidFill>
                  <a:srgbClr val="282828"/>
                </a:solidFill>
              </a:rPr>
              <a:t>Voor omgeving (persoonlijk en werk)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82828"/>
                </a:solidFill>
              </a:rPr>
              <a:t>Cultuur shift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82828"/>
                </a:solidFill>
              </a:rPr>
              <a:t>Voordelen creëren (lagere ziekteverzuim / war on talent / extra legaal voordeel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82828"/>
                </a:solidFill>
              </a:rPr>
              <a:t>Totaalaanbod voor een geïntegreerd welzijnsbeleid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282828"/>
                </a:solidFill>
              </a:rPr>
              <a:t>Evidence</a:t>
            </a:r>
            <a:r>
              <a:rPr lang="nl-NL" dirty="0">
                <a:solidFill>
                  <a:srgbClr val="282828"/>
                </a:solidFill>
              </a:rPr>
              <a:t> </a:t>
            </a:r>
            <a:r>
              <a:rPr lang="nl-NL" dirty="0" err="1">
                <a:solidFill>
                  <a:srgbClr val="282828"/>
                </a:solidFill>
              </a:rPr>
              <a:t>based</a:t>
            </a:r>
            <a:r>
              <a:rPr lang="nl-NL" dirty="0">
                <a:solidFill>
                  <a:srgbClr val="282828"/>
                </a:solidFill>
              </a:rPr>
              <a:t> oplossing met gebruik van de </a:t>
            </a:r>
            <a:r>
              <a:rPr lang="nl-NL" dirty="0" err="1">
                <a:solidFill>
                  <a:srgbClr val="282828"/>
                </a:solidFill>
              </a:rPr>
              <a:t>pdca</a:t>
            </a:r>
            <a:r>
              <a:rPr lang="nl-NL" dirty="0">
                <a:solidFill>
                  <a:srgbClr val="282828"/>
                </a:solidFill>
              </a:rPr>
              <a:t> </a:t>
            </a:r>
            <a:r>
              <a:rPr lang="nl-NL" dirty="0" err="1">
                <a:solidFill>
                  <a:srgbClr val="282828"/>
                </a:solidFill>
              </a:rPr>
              <a:t>cycle</a:t>
            </a:r>
            <a:endParaRPr lang="nl-NL" dirty="0">
              <a:solidFill>
                <a:srgbClr val="282828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82828"/>
                </a:solidFill>
              </a:rPr>
              <a:t>Anonieme data als analysemiddel voor omgevingen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82828"/>
                </a:solidFill>
              </a:rPr>
              <a:t>Anonieme data als optimalisatie voor aanbod</a:t>
            </a:r>
          </a:p>
          <a:p>
            <a:pPr lvl="1"/>
            <a:endParaRPr lang="nl-NL" dirty="0">
              <a:solidFill>
                <a:srgbClr val="282828"/>
              </a:solidFill>
            </a:endParaRPr>
          </a:p>
          <a:p>
            <a:r>
              <a:rPr lang="nl-BE" b="1" dirty="0">
                <a:solidFill>
                  <a:srgbClr val="282828"/>
                </a:solidFill>
              </a:rPr>
              <a:t>Voor overheid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282828"/>
                </a:solidFill>
              </a:rPr>
              <a:t>Beleidsmakers met bewijs voorleggen om maatschappelijke impact te creëren.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282828"/>
                </a:solidFill>
              </a:rPr>
              <a:t>Oneindige aanpak / </a:t>
            </a:r>
            <a:r>
              <a:rPr lang="nl-BE" dirty="0" err="1">
                <a:solidFill>
                  <a:srgbClr val="282828"/>
                </a:solidFill>
              </a:rPr>
              <a:t>pdca</a:t>
            </a:r>
            <a:r>
              <a:rPr lang="nl-BE" dirty="0">
                <a:solidFill>
                  <a:srgbClr val="282828"/>
                </a:solidFill>
              </a:rPr>
              <a:t> </a:t>
            </a:r>
            <a:r>
              <a:rPr lang="nl-BE" dirty="0" err="1">
                <a:solidFill>
                  <a:srgbClr val="282828"/>
                </a:solidFill>
              </a:rPr>
              <a:t>cycle</a:t>
            </a:r>
            <a:r>
              <a:rPr lang="nl-BE" dirty="0">
                <a:solidFill>
                  <a:srgbClr val="282828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rgbClr val="28282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rgbClr val="28282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rgbClr val="282828"/>
              </a:solidFill>
            </a:endParaRPr>
          </a:p>
        </p:txBody>
      </p:sp>
      <p:sp>
        <p:nvSpPr>
          <p:cNvPr id="17" name="Google Shape;98;p4">
            <a:extLst>
              <a:ext uri="{FF2B5EF4-FFF2-40B4-BE49-F238E27FC236}">
                <a16:creationId xmlns:a16="http://schemas.microsoft.com/office/drawing/2014/main" id="{34BD4751-C68B-9AF7-EB29-9BB9E49AFD21}"/>
              </a:ext>
            </a:extLst>
          </p:cNvPr>
          <p:cNvSpPr txBox="1">
            <a:spLocks/>
          </p:cNvSpPr>
          <p:nvPr/>
        </p:nvSpPr>
        <p:spPr>
          <a:xfrm>
            <a:off x="952499" y="6370643"/>
            <a:ext cx="251612" cy="2293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t" anchorCtr="0"/>
          <a:lstStyle>
            <a:defPPr rtl="0">
              <a:defRPr lang="nl-nl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22</a:t>
            </a:fld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D19D21D-CD2D-6337-3D8B-E21564217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186" y="0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6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0FA04-6227-9040-92A6-9514A59B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903112" cy="610863"/>
          </a:xfrm>
        </p:spPr>
        <p:txBody>
          <a:bodyPr rtlCol="0">
            <a:normAutofit/>
          </a:bodyPr>
          <a:lstStyle/>
          <a:p>
            <a:pPr rtl="0"/>
            <a:r>
              <a:rPr lang="nl-NL"/>
              <a:t>Next steps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D657E5-4675-E84E-840E-4F6D4868C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/>
              <a:t>Platform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B4B9306-DDC0-AD4F-A9C2-739C6AEB0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86446"/>
            <a:ext cx="4827178" cy="1942138"/>
          </a:xfrm>
        </p:spPr>
        <p:txBody>
          <a:bodyPr rtlCol="0"/>
          <a:lstStyle/>
          <a:p>
            <a:pPr rtl="0"/>
            <a:r>
              <a:rPr lang="nl-NL" dirty="0"/>
              <a:t>Afronden EFRO project</a:t>
            </a:r>
          </a:p>
          <a:p>
            <a:pPr rtl="0"/>
            <a:r>
              <a:rPr lang="nl-NL" dirty="0"/>
              <a:t>Bedrijfsdashboard optimaliseren</a:t>
            </a:r>
          </a:p>
          <a:p>
            <a:pPr rtl="0"/>
            <a:r>
              <a:rPr lang="nl-NL" dirty="0"/>
              <a:t>Toevoegen meerdere korte en lange programma’s</a:t>
            </a:r>
          </a:p>
          <a:p>
            <a:pPr rtl="0"/>
            <a:r>
              <a:rPr lang="nl-NL" dirty="0"/>
              <a:t>Data verzamelen en verwerken om het 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karakter aan te tonen </a:t>
            </a:r>
          </a:p>
          <a:p>
            <a:pPr marL="0" indent="0" rtl="0">
              <a:buNone/>
            </a:pPr>
            <a:endParaRPr lang="nl-NL" dirty="0"/>
          </a:p>
          <a:p>
            <a:pPr rtl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F03CC0-7DA0-ED4F-B612-580E138D588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rtlCol="0"/>
          <a:lstStyle/>
          <a:p>
            <a:pPr rtl="0"/>
            <a:r>
              <a:rPr lang="nl-NL"/>
              <a:t>Project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7D8EEE0-6E1C-9F47-936F-25FCC2FC368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rtlCol="0"/>
          <a:lstStyle/>
          <a:p>
            <a:pPr rtl="0"/>
            <a:r>
              <a:rPr lang="nl-NL" dirty="0"/>
              <a:t>Opzetten ‘proeftuin met </a:t>
            </a:r>
            <a:r>
              <a:rPr lang="nl-NL" dirty="0" err="1"/>
              <a:t>pioneer</a:t>
            </a:r>
            <a:r>
              <a:rPr lang="nl-NL" dirty="0"/>
              <a:t> organisaties’</a:t>
            </a:r>
          </a:p>
          <a:p>
            <a:pPr rtl="0"/>
            <a:r>
              <a:rPr lang="nl-NL" dirty="0"/>
              <a:t>Verdere marktverkenning</a:t>
            </a:r>
          </a:p>
          <a:p>
            <a:pPr rtl="0"/>
            <a:r>
              <a:rPr lang="nl-NL" dirty="0"/>
              <a:t>Finaliseren businessmodel</a:t>
            </a:r>
          </a:p>
          <a:p>
            <a:pPr rtl="0"/>
            <a:r>
              <a:rPr lang="nl-NL" dirty="0" err="1"/>
              <a:t>Roadmap</a:t>
            </a:r>
            <a:r>
              <a:rPr lang="nl-NL" dirty="0"/>
              <a:t> verder uitstippelen</a:t>
            </a:r>
          </a:p>
          <a:p>
            <a:pPr rtl="0"/>
            <a:r>
              <a:rPr lang="nl-NL" dirty="0"/>
              <a:t>Lancering midden 2024</a:t>
            </a:r>
          </a:p>
          <a:p>
            <a:pPr marL="0" indent="0" rtl="0">
              <a:buNone/>
            </a:pP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A5802D8-6C81-6C4F-97CF-C1F2344EE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algn="l" rtl="0"/>
            <a:fld id="{294A09A9-5501-47C1-A89A-A340965A2BE2}" type="slidenum">
              <a:rPr lang="nl-NL" smtClean="0"/>
              <a:pPr algn="l" rtl="0"/>
              <a:t>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A659727-BBB9-9B49-BCA1-694F74F71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nl-NL"/>
              <a:t>Voorstelling well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E44123-0AF5-4A4C-B0C7-BB7409DE816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fld id="{0DF808E3-DEA2-4559-953B-523E8CAE6E37}" type="datetime4">
              <a:rPr lang="nl-NL" sz="1100" smtClean="0"/>
              <a:t>15 mei 2023</a:t>
            </a:fld>
            <a:endParaRPr lang="nl-NL" sz="110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5F0F233-57A4-FB9E-195D-490658B37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186" y="0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75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ijdelijke aanduiding voor afbeelding 19">
            <a:extLst>
              <a:ext uri="{FF2B5EF4-FFF2-40B4-BE49-F238E27FC236}">
                <a16:creationId xmlns:a16="http://schemas.microsoft.com/office/drawing/2014/main" id="{12F007AF-B3B3-4BBC-9990-D46E31738B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813982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704A28-E62C-2E4A-A2A4-AD85CB6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091" y="5415148"/>
            <a:ext cx="4941477" cy="610863"/>
          </a:xfrm>
        </p:spPr>
        <p:txBody>
          <a:bodyPr rtlCol="0"/>
          <a:lstStyle/>
          <a:p>
            <a:pPr rtl="0"/>
            <a:r>
              <a:rPr lang="nl-NL" dirty="0"/>
              <a:t>Vragen?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3F1B53F7-7BA5-ABAB-AE14-55D4D3F90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501576" y="6205946"/>
            <a:ext cx="1811802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241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Bedankt</a:t>
            </a:r>
          </a:p>
        </p:txBody>
      </p:sp>
      <p:sp>
        <p:nvSpPr>
          <p:cNvPr id="11" name="Subtitel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7"/>
            <a:ext cx="4903377" cy="989867"/>
          </a:xfrm>
        </p:spPr>
        <p:txBody>
          <a:bodyPr rtlCol="0">
            <a:normAutofit/>
          </a:bodyPr>
          <a:lstStyle/>
          <a:p>
            <a:pPr rtl="0"/>
            <a:br>
              <a:rPr lang="nl-NL" dirty="0"/>
            </a:br>
            <a:r>
              <a:rPr lang="nl-NL" dirty="0"/>
              <a:t>U kan ons steeds bereiken voor meer informatie op info@mentalwell.be</a:t>
            </a:r>
          </a:p>
          <a:p>
            <a:pPr rtl="0"/>
            <a:endParaRPr lang="nl-NL" dirty="0"/>
          </a:p>
          <a:p>
            <a:pPr rtl="0"/>
            <a:endParaRPr lang="nl-NL" dirty="0"/>
          </a:p>
          <a:p>
            <a:pPr rtl="0"/>
            <a:endParaRPr lang="nl-NL" dirty="0"/>
          </a:p>
        </p:txBody>
      </p:sp>
      <p:pic>
        <p:nvPicPr>
          <p:cNvPr id="13" name="Tijdelijke aanduiding voor afbeelding 12" descr="Portret van een teamlid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1861" y="4723002"/>
            <a:ext cx="4914900" cy="313515"/>
          </a:xfrm>
        </p:spPr>
        <p:txBody>
          <a:bodyPr rtlCol="0"/>
          <a:lstStyle/>
          <a:p>
            <a:pPr rtl="0"/>
            <a:r>
              <a:rPr lang="nl-NL" b="1" dirty="0">
                <a:solidFill>
                  <a:srgbClr val="4495A2"/>
                </a:solidFill>
              </a:rPr>
              <a:t> </a:t>
            </a:r>
            <a:r>
              <a:rPr lang="nl-NL" dirty="0">
                <a:solidFill>
                  <a:srgbClr val="4495A2"/>
                </a:solidFill>
              </a:rPr>
              <a:t>  </a:t>
            </a:r>
          </a:p>
          <a:p>
            <a:pPr rtl="0"/>
            <a:r>
              <a:rPr lang="nl-NL" dirty="0">
                <a:solidFill>
                  <a:srgbClr val="4495A2"/>
                </a:solidFill>
              </a:rPr>
              <a:t>Blijf op de hoogte: mentalwell.be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D2D60E-C73B-A51A-8854-CB35649B6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186" y="0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49D201A-C017-590A-B4D1-75503A1B419A}"/>
              </a:ext>
            </a:extLst>
          </p:cNvPr>
          <p:cNvSpPr/>
          <p:nvPr/>
        </p:nvSpPr>
        <p:spPr>
          <a:xfrm>
            <a:off x="8173988" y="2748968"/>
            <a:ext cx="2856558" cy="717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Inleiding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2"/>
            <a:ext cx="4572001" cy="3114487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dirty="0"/>
              <a:t>Mensen achter het project</a:t>
            </a:r>
          </a:p>
          <a:p>
            <a:pPr marL="971550" lvl="1" indent="-285750"/>
            <a:r>
              <a:rPr lang="nl-NL" sz="1600" dirty="0"/>
              <a:t>Bart De Saeger</a:t>
            </a:r>
          </a:p>
          <a:p>
            <a:pPr marL="971550" lvl="1" indent="-285750"/>
            <a:r>
              <a:rPr lang="nl-NL" sz="1600" dirty="0"/>
              <a:t>Maarten Verhavert</a:t>
            </a:r>
            <a:endParaRPr lang="nl-NL" sz="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Partners</a:t>
            </a:r>
          </a:p>
          <a:p>
            <a:pPr marL="971550" lvl="1" indent="-285750"/>
            <a:r>
              <a:rPr lang="nl-NL" sz="1600" dirty="0"/>
              <a:t>De Hoofdzorg</a:t>
            </a:r>
          </a:p>
          <a:p>
            <a:pPr marL="971550" lvl="1" indent="-285750"/>
            <a:r>
              <a:rPr lang="nl-NL" sz="1600" dirty="0" err="1"/>
              <a:t>InnoPsy</a:t>
            </a:r>
            <a:endParaRPr lang="nl-NL" sz="1600" dirty="0"/>
          </a:p>
          <a:p>
            <a:pPr marL="971550" lvl="1" indent="-285750"/>
            <a:r>
              <a:rPr lang="nl-NL" sz="1600" dirty="0"/>
              <a:t>HYPE</a:t>
            </a:r>
          </a:p>
          <a:p>
            <a:pPr marL="971550" lvl="1" indent="-285750"/>
            <a:r>
              <a:rPr lang="nl-NL" sz="1600" dirty="0"/>
              <a:t>In4care</a:t>
            </a:r>
          </a:p>
          <a:p>
            <a:pPr marL="971550" lvl="1" indent="-285750"/>
            <a:r>
              <a:rPr lang="nl-NL" sz="1600" dirty="0"/>
              <a:t>POM </a:t>
            </a:r>
            <a:r>
              <a:rPr lang="nl-NL" sz="1600" dirty="0" err="1"/>
              <a:t>west-vlaanderen</a:t>
            </a:r>
            <a:endParaRPr lang="nl-NL" sz="1600" dirty="0"/>
          </a:p>
          <a:p>
            <a:pPr lvl="1" indent="0">
              <a:buNone/>
            </a:pPr>
            <a:r>
              <a:rPr lang="nl-NL" sz="1600" dirty="0"/>
              <a:t>	</a:t>
            </a:r>
          </a:p>
          <a:p>
            <a:pPr rtl="0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nl-NL" smtClean="0"/>
              <a:pPr rtl="0"/>
              <a:t>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nl-NL"/>
              <a:t>Voorstelling well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fld id="{E9869705-C13B-4B85-B33B-E0C7B7854E8B}" type="datetime4">
              <a:rPr lang="nl-NL" smtClean="0"/>
              <a:t>15 mei 2023</a:t>
            </a:fld>
            <a:endParaRPr lang="nl-NL"/>
          </a:p>
        </p:txBody>
      </p:sp>
      <p:pic>
        <p:nvPicPr>
          <p:cNvPr id="2" name="Google Shape;110;p5" descr="Google Shape;110;p5">
            <a:extLst>
              <a:ext uri="{FF2B5EF4-FFF2-40B4-BE49-F238E27FC236}">
                <a16:creationId xmlns:a16="http://schemas.microsoft.com/office/drawing/2014/main" id="{81489571-FD1C-3FBC-DAC6-DE82DCE2E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993" y="2159750"/>
            <a:ext cx="2857797" cy="706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111;p5" descr="Google Shape;111;p5">
            <a:extLst>
              <a:ext uri="{FF2B5EF4-FFF2-40B4-BE49-F238E27FC236}">
                <a16:creationId xmlns:a16="http://schemas.microsoft.com/office/drawing/2014/main" id="{028349CA-3668-6FDE-ED1B-C9C6C5195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992" y="3002849"/>
            <a:ext cx="2857797" cy="972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A6B9022-5091-4030-9701-05966DFE7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992" y="4112217"/>
            <a:ext cx="2869042" cy="9723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B6E122-FC78-F5DA-B5E4-16575C6D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493" y="2786756"/>
            <a:ext cx="875547" cy="61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456B2F0-AC8E-9E07-F1F9-E693400B7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5F3CA27C-DBE4-30A4-7052-EC7D4872CF0C}"/>
              </a:ext>
            </a:extLst>
          </p:cNvPr>
          <p:cNvSpPr/>
          <p:nvPr/>
        </p:nvSpPr>
        <p:spPr>
          <a:xfrm>
            <a:off x="8173988" y="3727429"/>
            <a:ext cx="2856558" cy="717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268B80CC-FF98-2B8C-0CAF-9AD68019D5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88" y="3693823"/>
            <a:ext cx="2856558" cy="8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04A28-E62C-2E4A-A2A4-AD85CB6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</p:spPr>
        <p:txBody>
          <a:bodyPr rtlCol="0"/>
          <a:lstStyle/>
          <a:p>
            <a:pPr rtl="0"/>
            <a:r>
              <a:rPr lang="nl-NL" dirty="0">
                <a:solidFill>
                  <a:srgbClr val="282828"/>
                </a:solidFill>
              </a:rPr>
              <a:t>Ontstaan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D6EE753-BEBB-4348-896E-73627FDDC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44149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Afbeelding 8" descr="Afbeelding met hoed, kleding, tekenfilm, cowboyhoed&#10;&#10;Automatisch gegenereerde beschrijving">
            <a:extLst>
              <a:ext uri="{FF2B5EF4-FFF2-40B4-BE49-F238E27FC236}">
                <a16:creationId xmlns:a16="http://schemas.microsoft.com/office/drawing/2014/main" id="{DD74DE21-277C-7836-291C-12B3F7DE1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80" y="211015"/>
            <a:ext cx="2737956" cy="60139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723963E-DCA6-8182-DEAD-A62854592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59" y="5704318"/>
            <a:ext cx="1511111" cy="52063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7462688-B60B-C232-9CFD-3A5918193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6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5A31C78-946C-935E-0040-0C9A4B175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 lang="nl-BE" smtClean="0"/>
              <a:pPr>
                <a:spcAft>
                  <a:spcPts val="600"/>
                </a:spcAft>
              </a:pPr>
              <a:t>5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2FFEC6-F7CB-33C0-D89E-C0070EA8CDE2}"/>
              </a:ext>
            </a:extLst>
          </p:cNvPr>
          <p:cNvSpPr/>
          <p:nvPr/>
        </p:nvSpPr>
        <p:spPr>
          <a:xfrm>
            <a:off x="661307" y="1159329"/>
            <a:ext cx="1926772" cy="1134835"/>
          </a:xfrm>
          <a:prstGeom prst="rect">
            <a:avLst/>
          </a:prstGeom>
          <a:solidFill>
            <a:srgbClr val="F4E7DE"/>
          </a:solidFill>
          <a:ln>
            <a:solidFill>
              <a:srgbClr val="F4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0A27F12-5B5E-CA8B-490C-3F0B463CC59C}"/>
              </a:ext>
            </a:extLst>
          </p:cNvPr>
          <p:cNvSpPr txBox="1">
            <a:spLocks/>
          </p:cNvSpPr>
          <p:nvPr/>
        </p:nvSpPr>
        <p:spPr>
          <a:xfrm>
            <a:off x="661307" y="671561"/>
            <a:ext cx="5645742" cy="610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/>
              <a:t>Maatschappelijke nood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05089C-4A2F-0AD2-28A8-20F681BC7DD9}"/>
              </a:ext>
            </a:extLst>
          </p:cNvPr>
          <p:cNvSpPr txBox="1"/>
          <p:nvPr/>
        </p:nvSpPr>
        <p:spPr>
          <a:xfrm>
            <a:off x="749072" y="1542080"/>
            <a:ext cx="6699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>
                <a:solidFill>
                  <a:srgbClr val="89B380"/>
                </a:solidFill>
              </a:rPr>
              <a:t>Toename van aantal mensen met psychische problemen</a:t>
            </a:r>
            <a:endParaRPr lang="nl-BE" b="1">
              <a:solidFill>
                <a:srgbClr val="89B38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3A76A8F-683E-FA46-EC29-7047699000AE}"/>
              </a:ext>
            </a:extLst>
          </p:cNvPr>
          <p:cNvSpPr txBox="1"/>
          <p:nvPr/>
        </p:nvSpPr>
        <p:spPr>
          <a:xfrm>
            <a:off x="749073" y="2386228"/>
            <a:ext cx="6696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282828"/>
                </a:solidFill>
              </a:rPr>
              <a:t>1/3 (2021) Belgen heeft jaarlijks klachten van </a:t>
            </a:r>
            <a:r>
              <a:rPr lang="nl-NL" b="1">
                <a:solidFill>
                  <a:srgbClr val="89B380"/>
                </a:solidFill>
              </a:rPr>
              <a:t>psychisch</a:t>
            </a:r>
            <a:r>
              <a:rPr lang="nl-NL">
                <a:solidFill>
                  <a:srgbClr val="282828"/>
                </a:solidFill>
              </a:rPr>
              <a:t> </a:t>
            </a:r>
            <a:br>
              <a:rPr lang="nl-NL">
                <a:solidFill>
                  <a:srgbClr val="282828"/>
                </a:solidFill>
              </a:rPr>
            </a:br>
            <a:r>
              <a:rPr lang="nl-NL" b="1" err="1">
                <a:solidFill>
                  <a:srgbClr val="89B380"/>
                </a:solidFill>
              </a:rPr>
              <a:t>onwelbevinden</a:t>
            </a:r>
            <a:r>
              <a:rPr lang="nl-NL">
                <a:solidFill>
                  <a:srgbClr val="282828"/>
                </a:solidFill>
              </a:rPr>
              <a:t> </a:t>
            </a:r>
            <a:r>
              <a:rPr lang="nl-NL" err="1">
                <a:solidFill>
                  <a:srgbClr val="282828"/>
                </a:solidFill>
              </a:rPr>
              <a:t>t.o.v</a:t>
            </a:r>
            <a:r>
              <a:rPr lang="nl-NL">
                <a:solidFill>
                  <a:srgbClr val="282828"/>
                </a:solidFill>
              </a:rPr>
              <a:t> 1/4 (2008)</a:t>
            </a:r>
            <a:endParaRPr lang="nl-BE">
              <a:solidFill>
                <a:srgbClr val="282828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E93804F-43E6-C48E-C15E-9E575A5C9996}"/>
              </a:ext>
            </a:extLst>
          </p:cNvPr>
          <p:cNvSpPr txBox="1"/>
          <p:nvPr/>
        </p:nvSpPr>
        <p:spPr>
          <a:xfrm>
            <a:off x="749073" y="3529703"/>
            <a:ext cx="6696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282828"/>
                </a:solidFill>
              </a:rPr>
              <a:t>1/3 Belgen wordt ooit geconfronteerd met </a:t>
            </a:r>
            <a:r>
              <a:rPr lang="nl-NL" b="1">
                <a:solidFill>
                  <a:srgbClr val="89B380"/>
                </a:solidFill>
              </a:rPr>
              <a:t>psychische problemen</a:t>
            </a:r>
            <a:endParaRPr lang="nl-BE" b="1">
              <a:solidFill>
                <a:srgbClr val="89B380"/>
              </a:solidFill>
            </a:endParaRPr>
          </a:p>
        </p:txBody>
      </p:sp>
      <p:sp>
        <p:nvSpPr>
          <p:cNvPr id="17" name="Google Shape;98;p4">
            <a:extLst>
              <a:ext uri="{FF2B5EF4-FFF2-40B4-BE49-F238E27FC236}">
                <a16:creationId xmlns:a16="http://schemas.microsoft.com/office/drawing/2014/main" id="{34BD4751-C68B-9AF7-EB29-9BB9E49AFD21}"/>
              </a:ext>
            </a:extLst>
          </p:cNvPr>
          <p:cNvSpPr txBox="1">
            <a:spLocks/>
          </p:cNvSpPr>
          <p:nvPr/>
        </p:nvSpPr>
        <p:spPr>
          <a:xfrm>
            <a:off x="952499" y="6370643"/>
            <a:ext cx="162032" cy="2058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t" anchorCtr="0"/>
          <a:lstStyle>
            <a:defPPr rtl="0">
              <a:defRPr lang="nl-nl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5</a:t>
            </a:fld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C8E8ACB-E0CE-453A-3D98-8B3CB3C48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2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5A31C78-946C-935E-0040-0C9A4B175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2FFEC6-F7CB-33C0-D89E-C0070EA8CDE2}"/>
              </a:ext>
            </a:extLst>
          </p:cNvPr>
          <p:cNvSpPr/>
          <p:nvPr/>
        </p:nvSpPr>
        <p:spPr>
          <a:xfrm>
            <a:off x="661307" y="1159329"/>
            <a:ext cx="1926772" cy="1134835"/>
          </a:xfrm>
          <a:prstGeom prst="rect">
            <a:avLst/>
          </a:prstGeom>
          <a:solidFill>
            <a:srgbClr val="F4E7DE"/>
          </a:solidFill>
          <a:ln>
            <a:solidFill>
              <a:srgbClr val="F4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0A27F12-5B5E-CA8B-490C-3F0B463CC59C}"/>
              </a:ext>
            </a:extLst>
          </p:cNvPr>
          <p:cNvSpPr txBox="1">
            <a:spLocks/>
          </p:cNvSpPr>
          <p:nvPr/>
        </p:nvSpPr>
        <p:spPr>
          <a:xfrm>
            <a:off x="661307" y="671561"/>
            <a:ext cx="5645742" cy="610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10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Maatschappelijke nood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05089C-4A2F-0AD2-28A8-20F681BC7DD9}"/>
              </a:ext>
            </a:extLst>
          </p:cNvPr>
          <p:cNvSpPr txBox="1"/>
          <p:nvPr/>
        </p:nvSpPr>
        <p:spPr>
          <a:xfrm>
            <a:off x="749072" y="1542080"/>
            <a:ext cx="6699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89B38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Toename van aantal mensen met psychische problemen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3A76A8F-683E-FA46-EC29-7047699000AE}"/>
              </a:ext>
            </a:extLst>
          </p:cNvPr>
          <p:cNvSpPr txBox="1"/>
          <p:nvPr/>
        </p:nvSpPr>
        <p:spPr>
          <a:xfrm>
            <a:off x="749073" y="2386228"/>
            <a:ext cx="6696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700.000/6,6 miljoen Vlamingen: </a:t>
            </a: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89B38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ernstig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psychische problemen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E93804F-43E6-C48E-C15E-9E575A5C9996}"/>
              </a:ext>
            </a:extLst>
          </p:cNvPr>
          <p:cNvSpPr txBox="1"/>
          <p:nvPr/>
        </p:nvSpPr>
        <p:spPr>
          <a:xfrm>
            <a:off x="749072" y="3137818"/>
            <a:ext cx="6696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Vlaamse </a:t>
            </a: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89B38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zelfmoordcijfers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 bij de </a:t>
            </a: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89B38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hoogste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 van Europa</a:t>
            </a:r>
          </a:p>
        </p:txBody>
      </p:sp>
      <p:sp>
        <p:nvSpPr>
          <p:cNvPr id="3" name="Google Shape;98;p4">
            <a:extLst>
              <a:ext uri="{FF2B5EF4-FFF2-40B4-BE49-F238E27FC236}">
                <a16:creationId xmlns:a16="http://schemas.microsoft.com/office/drawing/2014/main" id="{12A4411E-CA7B-AD85-E21E-A8BDF870C7FD}"/>
              </a:ext>
            </a:extLst>
          </p:cNvPr>
          <p:cNvSpPr txBox="1">
            <a:spLocks/>
          </p:cNvSpPr>
          <p:nvPr/>
        </p:nvSpPr>
        <p:spPr>
          <a:xfrm>
            <a:off x="952499" y="6370643"/>
            <a:ext cx="162032" cy="205875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0" tIns="0" rIns="0" bIns="0" rtlCol="0" anchor="t" anchorCtr="0"/>
          <a:lstStyle>
            <a:defPPr rtl="0">
              <a:defRPr lang="nl-nl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6</a:t>
            </a:fld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61E7161-3486-4222-58F2-1902C96DD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7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5A31C78-946C-935E-0040-0C9A4B175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2FFEC6-F7CB-33C0-D89E-C0070EA8CDE2}"/>
              </a:ext>
            </a:extLst>
          </p:cNvPr>
          <p:cNvSpPr/>
          <p:nvPr/>
        </p:nvSpPr>
        <p:spPr>
          <a:xfrm>
            <a:off x="661307" y="1159329"/>
            <a:ext cx="1926772" cy="1134835"/>
          </a:xfrm>
          <a:prstGeom prst="rect">
            <a:avLst/>
          </a:prstGeom>
          <a:solidFill>
            <a:srgbClr val="F4E7DE"/>
          </a:solidFill>
          <a:ln>
            <a:solidFill>
              <a:srgbClr val="F4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0A27F12-5B5E-CA8B-490C-3F0B463CC59C}"/>
              </a:ext>
            </a:extLst>
          </p:cNvPr>
          <p:cNvSpPr txBox="1">
            <a:spLocks/>
          </p:cNvSpPr>
          <p:nvPr/>
        </p:nvSpPr>
        <p:spPr>
          <a:xfrm>
            <a:off x="661307" y="671561"/>
            <a:ext cx="5645742" cy="610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10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Maatschappelijke nood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05089C-4A2F-0AD2-28A8-20F681BC7DD9}"/>
              </a:ext>
            </a:extLst>
          </p:cNvPr>
          <p:cNvSpPr txBox="1"/>
          <p:nvPr/>
        </p:nvSpPr>
        <p:spPr>
          <a:xfrm>
            <a:off x="749072" y="1542080"/>
            <a:ext cx="6699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89B38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Toename van wachtlijsten in de ggz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3A76A8F-683E-FA46-EC29-7047699000AE}"/>
              </a:ext>
            </a:extLst>
          </p:cNvPr>
          <p:cNvSpPr txBox="1"/>
          <p:nvPr/>
        </p:nvSpPr>
        <p:spPr>
          <a:xfrm>
            <a:off x="749072" y="2122082"/>
            <a:ext cx="66967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Gemiddelde wachttijd bij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CGG’s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lvl="1">
              <a:defRPr/>
            </a:pPr>
            <a:r>
              <a:rPr kumimoji="0" lang="nl-NL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2013: 46 dagen</a:t>
            </a:r>
          </a:p>
          <a:p>
            <a:pPr lvl="1">
              <a:defRPr/>
            </a:pPr>
            <a:r>
              <a:rPr kumimoji="0" lang="nl-NL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2018: 53 dagen</a:t>
            </a:r>
          </a:p>
          <a:p>
            <a:pPr lvl="1">
              <a:defRPr/>
            </a:pPr>
            <a:r>
              <a:rPr kumimoji="0" lang="nl-NL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2020: 103 dagen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Gemiddelde wachttijd bij privé-therapeuten: 1.5 maand</a:t>
            </a:r>
          </a:p>
        </p:txBody>
      </p:sp>
      <p:sp>
        <p:nvSpPr>
          <p:cNvPr id="3" name="Google Shape;98;p4">
            <a:extLst>
              <a:ext uri="{FF2B5EF4-FFF2-40B4-BE49-F238E27FC236}">
                <a16:creationId xmlns:a16="http://schemas.microsoft.com/office/drawing/2014/main" id="{12A4411E-CA7B-AD85-E21E-A8BDF870C7FD}"/>
              </a:ext>
            </a:extLst>
          </p:cNvPr>
          <p:cNvSpPr txBox="1">
            <a:spLocks/>
          </p:cNvSpPr>
          <p:nvPr/>
        </p:nvSpPr>
        <p:spPr>
          <a:xfrm>
            <a:off x="952499" y="6370643"/>
            <a:ext cx="162032" cy="2058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t" anchorCtr="0"/>
          <a:lstStyle>
            <a:defPPr rtl="0">
              <a:defRPr lang="nl-nl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7</a:t>
            </a:fld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E5A5E1-F401-420E-0C24-BDC306D81825}"/>
              </a:ext>
            </a:extLst>
          </p:cNvPr>
          <p:cNvSpPr txBox="1"/>
          <p:nvPr/>
        </p:nvSpPr>
        <p:spPr>
          <a:xfrm>
            <a:off x="7233556" y="4153407"/>
            <a:ext cx="4804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>
                <a:solidFill>
                  <a:srgbClr val="89B380"/>
                </a:solidFill>
              </a:rPr>
              <a:t>Wachttijden komen de zorgcontinuïteit</a:t>
            </a:r>
          </a:p>
          <a:p>
            <a:pPr algn="ctr"/>
            <a:r>
              <a:rPr lang="nl-NL" sz="2400">
                <a:solidFill>
                  <a:srgbClr val="89B380"/>
                </a:solidFill>
              </a:rPr>
              <a:t> niet ten goede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B31698-9E98-974D-3731-66567B66B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3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096653" cy="610863"/>
          </a:xfrm>
        </p:spPr>
        <p:txBody>
          <a:bodyPr rtlCol="0">
            <a:normAutofit/>
          </a:bodyPr>
          <a:lstStyle/>
          <a:p>
            <a:pPr rtl="0"/>
            <a:r>
              <a:rPr lang="nl-NL" sz="3800" dirty="0">
                <a:solidFill>
                  <a:srgbClr val="282828"/>
                </a:solidFill>
                <a:latin typeface="Franklin Gothic Demi"/>
              </a:rPr>
              <a:t>Het </a:t>
            </a:r>
            <a:r>
              <a:rPr lang="nl-NL" sz="3800" dirty="0" err="1">
                <a:solidFill>
                  <a:srgbClr val="282828"/>
                </a:solidFill>
                <a:latin typeface="Franklin Gothic Demi"/>
              </a:rPr>
              <a:t>E-health</a:t>
            </a:r>
            <a:r>
              <a:rPr lang="nl-NL" sz="3800" dirty="0">
                <a:solidFill>
                  <a:srgbClr val="282828"/>
                </a:solidFill>
                <a:latin typeface="Franklin Gothic Demi"/>
              </a:rPr>
              <a:t> platform Well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3171274"/>
            <a:ext cx="7069710" cy="1923239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/>
              <a:t>6-wekenprogramma’s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err="1"/>
              <a:t>psycho</a:t>
            </a:r>
            <a:r>
              <a:rPr lang="nl-NL"/>
              <a:t>-educatie, technieken en opdrachten 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/>
              <a:t>vragenlijsten, video’s, teksten, geluidsfragmenten en online follow-up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/>
              <a:t>rond de meest voorkomende problematieken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499" y="2286000"/>
            <a:ext cx="9115327" cy="315915"/>
          </a:xfrm>
        </p:spPr>
        <p:txBody>
          <a:bodyPr rtlCol="0"/>
          <a:lstStyle/>
          <a:p>
            <a:pPr rtl="0"/>
            <a:r>
              <a:rPr lang="nl-NL"/>
              <a:t>Een digitaal behandel- of </a:t>
            </a:r>
            <a:r>
              <a:rPr lang="nl-NL" err="1"/>
              <a:t>e-health</a:t>
            </a:r>
            <a:r>
              <a:rPr lang="nl-NL"/>
              <a:t> platform </a:t>
            </a:r>
          </a:p>
          <a:p>
            <a:pPr rtl="0"/>
            <a:r>
              <a:rPr lang="nl-NL"/>
              <a:t>bestaande uit :</a:t>
            </a:r>
          </a:p>
        </p:txBody>
      </p:sp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ED2A4270-D293-446C-80C7-564AD4B71E1C}" type="datetime4">
              <a:rPr lang="nl-NL" smtClean="0"/>
              <a:t>15 mei 2023</a:t>
            </a:fld>
            <a:endParaRPr lang="nl-NL"/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C0BAE34D-BF83-084B-A10C-EB85694B9AC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nl-NL"/>
              <a:t>Voorstelling well</a:t>
            </a: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l-NL" smtClean="0"/>
              <a:pPr rtl="0"/>
              <a:t>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191FC1-18FF-A424-F458-9096FEBEA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704" y="271116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2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C2D618B-E2A7-9C90-FA63-7D0B21D56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</p:spPr>
        <p:txBody>
          <a:bodyPr/>
          <a:lstStyle/>
          <a:p>
            <a:r>
              <a:rPr lang="en-US" dirty="0"/>
              <a:t>E-health </a:t>
            </a:r>
            <a:r>
              <a:rPr lang="en-US" dirty="0" err="1"/>
              <a:t>traject</a:t>
            </a:r>
            <a:endParaRPr lang="en-US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709C828C-DEBE-308B-0EB9-8E943F20B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2317800"/>
          </a:xfrm>
        </p:spPr>
        <p:txBody>
          <a:bodyPr>
            <a:normAutofit/>
          </a:bodyPr>
          <a:lstStyle/>
          <a:p>
            <a:r>
              <a:rPr lang="en-US" dirty="0"/>
              <a:t>6 </a:t>
            </a:r>
            <a:r>
              <a:rPr lang="en-US" dirty="0" err="1"/>
              <a:t>weken</a:t>
            </a:r>
            <a:r>
              <a:rPr lang="en-US" dirty="0"/>
              <a:t> lang </a:t>
            </a:r>
            <a:r>
              <a:rPr lang="en-US" dirty="0" err="1"/>
              <a:t>kan</a:t>
            </a:r>
            <a:r>
              <a:rPr lang="en-US" dirty="0"/>
              <a:t> u het </a:t>
            </a:r>
            <a:r>
              <a:rPr lang="en-US" dirty="0" err="1"/>
              <a:t>programma</a:t>
            </a:r>
            <a:r>
              <a:rPr lang="en-US" dirty="0"/>
              <a:t> </a:t>
            </a:r>
            <a:r>
              <a:rPr lang="en-US" dirty="0" err="1"/>
              <a:t>volgen</a:t>
            </a:r>
            <a:endParaRPr lang="en-US" dirty="0"/>
          </a:p>
          <a:p>
            <a:r>
              <a:rPr lang="en-US" dirty="0" err="1"/>
              <a:t>Dagboek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bijgehouden</a:t>
            </a:r>
            <a:r>
              <a:rPr lang="en-US" dirty="0"/>
              <a:t> met op </a:t>
            </a:r>
            <a:r>
              <a:rPr lang="en-US" dirty="0" err="1"/>
              <a:t>maat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op basis van u </a:t>
            </a:r>
            <a:r>
              <a:rPr lang="en-US" dirty="0" err="1"/>
              <a:t>progressie</a:t>
            </a:r>
            <a:endParaRPr lang="en-US" dirty="0"/>
          </a:p>
          <a:p>
            <a:r>
              <a:rPr lang="en-US" dirty="0" err="1"/>
              <a:t>Opdrachten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ondersteunende</a:t>
            </a:r>
            <a:r>
              <a:rPr lang="en-US" dirty="0"/>
              <a:t> </a:t>
            </a:r>
            <a:r>
              <a:rPr lang="en-US" dirty="0" err="1"/>
              <a:t>vragenlijsten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documenten</a:t>
            </a:r>
            <a:endParaRPr lang="en-US" dirty="0"/>
          </a:p>
          <a:p>
            <a:r>
              <a:rPr lang="en-US" dirty="0" err="1"/>
              <a:t>Programma</a:t>
            </a:r>
            <a:r>
              <a:rPr lang="en-US" dirty="0"/>
              <a:t> </a:t>
            </a:r>
            <a:r>
              <a:rPr lang="en-US" dirty="0" err="1"/>
              <a:t>blijft</a:t>
            </a:r>
            <a:r>
              <a:rPr lang="en-US" dirty="0"/>
              <a:t> </a:t>
            </a:r>
            <a:r>
              <a:rPr lang="en-US" dirty="0" err="1"/>
              <a:t>beschikbaar</a:t>
            </a:r>
            <a:endParaRPr lang="en-US" dirty="0"/>
          </a:p>
        </p:txBody>
      </p:sp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2E9C078D-C2CD-9592-C7DE-469D3B61733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 anchor="t">
            <a:normAutofit/>
          </a:bodyPr>
          <a:lstStyle/>
          <a:p>
            <a:pPr rtl="0">
              <a:spcAft>
                <a:spcPts val="600"/>
              </a:spcAft>
            </a:pPr>
            <a:fld id="{D1AB7706-F582-466A-8826-DECE054A338E}" type="datetime4">
              <a:rPr lang="nl-NL" noProof="0" smtClean="0"/>
              <a:pPr rtl="0">
                <a:spcAft>
                  <a:spcPts val="600"/>
                </a:spcAft>
              </a:pPr>
              <a:t>15 mei 2023</a:t>
            </a:fld>
            <a:endParaRPr lang="nl-NL" noProof="0"/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5AC911BE-3D9E-00CB-38F2-F2E4775E7E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anchor="t">
            <a:normAutofit/>
          </a:bodyPr>
          <a:lstStyle/>
          <a:p>
            <a:pPr rtl="0"/>
            <a:r>
              <a:rPr lang="nl-NL"/>
              <a:t>Voorstelling well</a:t>
            </a: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D306AAC2-5B2A-6CAD-12FC-6B4212E1A6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nl-NL" noProof="0" smtClean="0"/>
              <a:pPr rtl="0">
                <a:spcAft>
                  <a:spcPts val="600"/>
                </a:spcAft>
              </a:pPr>
              <a:t>9</a:t>
            </a:fld>
            <a:endParaRPr lang="nl-NL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51E21C-D147-6A9F-4943-091BED058B7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00801" y="2705200"/>
            <a:ext cx="5192806" cy="1942138"/>
          </a:xfrm>
        </p:spPr>
        <p:txBody>
          <a:bodyPr>
            <a:normAutofit/>
          </a:bodyPr>
          <a:lstStyle/>
          <a:p>
            <a:r>
              <a:rPr lang="en-US" dirty="0" err="1"/>
              <a:t>Psycholoog</a:t>
            </a:r>
            <a:r>
              <a:rPr lang="en-US" dirty="0"/>
              <a:t> / </a:t>
            </a:r>
            <a:r>
              <a:rPr lang="en-US" dirty="0" err="1"/>
              <a:t>zorgverlener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makkelijk</a:t>
            </a:r>
            <a:r>
              <a:rPr lang="en-US" dirty="0"/>
              <a:t> </a:t>
            </a:r>
            <a:r>
              <a:rPr lang="en-US" dirty="0" err="1"/>
              <a:t>inpikken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bij</a:t>
            </a:r>
            <a:r>
              <a:rPr lang="en-US" dirty="0"/>
              <a:t> het online </a:t>
            </a:r>
            <a:r>
              <a:rPr lang="en-US" dirty="0" err="1"/>
              <a:t>programma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programma’s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opgesteld</a:t>
            </a:r>
            <a:r>
              <a:rPr lang="en-US" dirty="0"/>
              <a:t> door </a:t>
            </a:r>
            <a:r>
              <a:rPr lang="en-US" dirty="0" err="1"/>
              <a:t>experten</a:t>
            </a:r>
            <a:r>
              <a:rPr lang="en-US" dirty="0"/>
              <a:t> in het </a:t>
            </a:r>
            <a:r>
              <a:rPr lang="en-US" dirty="0" err="1"/>
              <a:t>domein</a:t>
            </a:r>
            <a:r>
              <a:rPr lang="en-US" dirty="0"/>
              <a:t>.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kwalitatieve</a:t>
            </a:r>
            <a:r>
              <a:rPr lang="en-US" dirty="0"/>
              <a:t> </a:t>
            </a:r>
            <a:r>
              <a:rPr lang="en-US" dirty="0" err="1"/>
              <a:t>programma’s</a:t>
            </a:r>
            <a:r>
              <a:rPr lang="en-US" dirty="0"/>
              <a:t> om het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daaruit</a:t>
            </a:r>
            <a:r>
              <a:rPr lang="en-US" dirty="0"/>
              <a:t> </a:t>
            </a:r>
            <a:r>
              <a:rPr lang="en-US" dirty="0" err="1"/>
              <a:t>resulterend</a:t>
            </a:r>
            <a:r>
              <a:rPr lang="en-US" dirty="0"/>
              <a:t> het </a:t>
            </a:r>
            <a:r>
              <a:rPr lang="en-US" dirty="0" err="1"/>
              <a:t>bedrijf</a:t>
            </a:r>
            <a:r>
              <a:rPr lang="en-US" dirty="0"/>
              <a:t> </a:t>
            </a:r>
            <a:r>
              <a:rPr lang="en-US" dirty="0" err="1"/>
              <a:t>verder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.</a:t>
            </a:r>
          </a:p>
          <a:p>
            <a:endParaRPr lang="nl-B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824B60A-2544-4298-4215-F1279FE9D4FD}"/>
              </a:ext>
            </a:extLst>
          </p:cNvPr>
          <p:cNvSpPr txBox="1">
            <a:spLocks/>
          </p:cNvSpPr>
          <p:nvPr/>
        </p:nvSpPr>
        <p:spPr>
          <a:xfrm>
            <a:off x="964023" y="780278"/>
            <a:ext cx="6096653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800" dirty="0">
                <a:solidFill>
                  <a:srgbClr val="282828"/>
                </a:solidFill>
                <a:latin typeface="Franklin Gothic Demi"/>
              </a:rPr>
              <a:t>Het </a:t>
            </a:r>
            <a:r>
              <a:rPr lang="nl-NL" sz="3800" dirty="0" err="1">
                <a:solidFill>
                  <a:srgbClr val="282828"/>
                </a:solidFill>
                <a:latin typeface="Franklin Gothic Demi"/>
              </a:rPr>
              <a:t>E-health</a:t>
            </a:r>
            <a:r>
              <a:rPr lang="nl-NL" sz="3800" dirty="0">
                <a:solidFill>
                  <a:srgbClr val="282828"/>
                </a:solidFill>
                <a:latin typeface="Franklin Gothic Demi"/>
              </a:rPr>
              <a:t> platform Well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45F6D67-1926-9EDA-127F-BB2AB7C8D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186" y="0"/>
            <a:ext cx="369449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335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Mentalwell">
      <a:dk1>
        <a:srgbClr val="282828"/>
      </a:dk1>
      <a:lt1>
        <a:srgbClr val="FFFFFF"/>
      </a:lt1>
      <a:dk2>
        <a:srgbClr val="F4E7DE"/>
      </a:dk2>
      <a:lt2>
        <a:srgbClr val="89B380"/>
      </a:lt2>
      <a:accent1>
        <a:srgbClr val="ABCFD3"/>
      </a:accent1>
      <a:accent2>
        <a:srgbClr val="FBBE02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328_TF78853419_Win32" id="{DDD3E008-2388-4947-AC99-A18077BDD7B3}" vid="{644DBD45-836C-44F5-9B69-408D937DB762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ntalwell">
    <a:dk1>
      <a:srgbClr val="282828"/>
    </a:dk1>
    <a:lt1>
      <a:srgbClr val="FFFFFF"/>
    </a:lt1>
    <a:dk2>
      <a:srgbClr val="F4E7DE"/>
    </a:dk2>
    <a:lt2>
      <a:srgbClr val="89B380"/>
    </a:lt2>
    <a:accent1>
      <a:srgbClr val="ABCFD3"/>
    </a:accent1>
    <a:accent2>
      <a:srgbClr val="FBBE02"/>
    </a:accent2>
    <a:accent3>
      <a:srgbClr val="4495A2"/>
    </a:accent3>
    <a:accent4>
      <a:srgbClr val="AA5881"/>
    </a:accent4>
    <a:accent5>
      <a:srgbClr val="E06742"/>
    </a:accent5>
    <a:accent6>
      <a:srgbClr val="F9D448"/>
    </a:accent6>
    <a:hlink>
      <a:srgbClr val="4495A2"/>
    </a:hlink>
    <a:folHlink>
      <a:srgbClr val="AA588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642831-b114-46d8-a2cd-d4ea23b87957" xsi:nil="true"/>
    <datum xmlns="7ee03f25-2b07-4cf5-a2b3-6865ff5a2a15" xsi:nil="true"/>
    <lcf76f155ced4ddcb4097134ff3c332f xmlns="7ee03f25-2b07-4cf5-a2b3-6865ff5a2a15">
      <Terms xmlns="http://schemas.microsoft.com/office/infopath/2007/PartnerControls"/>
    </lcf76f155ced4ddcb4097134ff3c332f>
    <tidsduur xmlns="7ee03f25-2b07-4cf5-a2b3-6865ff5a2a1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C5B99768B6454491141B0ECA9708F4" ma:contentTypeVersion="17" ma:contentTypeDescription="Een nieuw document maken." ma:contentTypeScope="" ma:versionID="fbb8bae49a0bb5cd5be6ac48f58c662f">
  <xsd:schema xmlns:xsd="http://www.w3.org/2001/XMLSchema" xmlns:xs="http://www.w3.org/2001/XMLSchema" xmlns:p="http://schemas.microsoft.com/office/2006/metadata/properties" xmlns:ns2="7ee03f25-2b07-4cf5-a2b3-6865ff5a2a15" xmlns:ns3="2e642831-b114-46d8-a2cd-d4ea23b87957" targetNamespace="http://schemas.microsoft.com/office/2006/metadata/properties" ma:root="true" ma:fieldsID="2b1b34baffd6a4b60069ecd9d52e9e05" ns2:_="" ns3:_="">
    <xsd:import namespace="7ee03f25-2b07-4cf5-a2b3-6865ff5a2a15"/>
    <xsd:import namespace="2e642831-b114-46d8-a2cd-d4ea23b87957"/>
    <xsd:element name="properties">
      <xsd:complexType>
        <xsd:sequence>
          <xsd:element name="documentManagement">
            <xsd:complexType>
              <xsd:all>
                <xsd:element ref="ns2:datum" minOccurs="0"/>
                <xsd:element ref="ns2:tidsduu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03f25-2b07-4cf5-a2b3-6865ff5a2a15" elementFormDefault="qualified">
    <xsd:import namespace="http://schemas.microsoft.com/office/2006/documentManagement/types"/>
    <xsd:import namespace="http://schemas.microsoft.com/office/infopath/2007/PartnerControls"/>
    <xsd:element name="datum" ma:index="4" nillable="true" ma:displayName="datum" ma:format="DateOnly" ma:internalName="datum" ma:readOnly="false">
      <xsd:simpleType>
        <xsd:restriction base="dms:DateTime"/>
      </xsd:simpleType>
    </xsd:element>
    <xsd:element name="tidsduur" ma:index="5" nillable="true" ma:displayName="tidsduur" ma:format="DateOnly" ma:internalName="tidsduur" ma:readOnly="false">
      <xsd:simpleType>
        <xsd:restriction base="dms:DateTim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c58010ff-c359-4c42-a83a-6fe43c7697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42831-b114-46d8-a2cd-d4ea23b87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23100bc-8b54-41e0-87f9-c989b0c5baa2}" ma:internalName="TaxCatchAll" ma:showField="CatchAllData" ma:web="2e642831-b114-46d8-a2cd-d4ea23b87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C1AB0-9704-404D-B6D3-819D938AC55B}">
  <ds:schemaRefs>
    <ds:schemaRef ds:uri="2e642831-b114-46d8-a2cd-d4ea23b87957"/>
    <ds:schemaRef ds:uri="7ee03f25-2b07-4cf5-a2b3-6865ff5a2a1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66CF7A-01B3-4F33-81EF-2420E94CE299}">
  <ds:schemaRefs>
    <ds:schemaRef ds:uri="2e642831-b114-46d8-a2cd-d4ea23b87957"/>
    <ds:schemaRef ds:uri="7ee03f25-2b07-4cf5-a2b3-6865ff5a2a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993</Words>
  <Application>Microsoft Office PowerPoint</Application>
  <PresentationFormat>Breedbeeld</PresentationFormat>
  <Paragraphs>235</Paragraphs>
  <Slides>25</Slides>
  <Notes>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Franklin Gothic Book</vt:lpstr>
      <vt:lpstr>Franklin Gothic Demi</vt:lpstr>
      <vt:lpstr>Wingdings</vt:lpstr>
      <vt:lpstr>Thema1</vt:lpstr>
      <vt:lpstr>PowerPoint-presentatie</vt:lpstr>
      <vt:lpstr>Agenda</vt:lpstr>
      <vt:lpstr>Inleiding</vt:lpstr>
      <vt:lpstr>Ontstaan</vt:lpstr>
      <vt:lpstr>PowerPoint-presentatie</vt:lpstr>
      <vt:lpstr>PowerPoint-presentatie</vt:lpstr>
      <vt:lpstr>PowerPoint-presentatie</vt:lpstr>
      <vt:lpstr>Het E-health platform Well</vt:lpstr>
      <vt:lpstr>PowerPoint-presentatie</vt:lpstr>
      <vt:lpstr>Onze doelgroep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E-health platform Well</vt:lpstr>
      <vt:lpstr>PowerPoint-presentatie</vt:lpstr>
      <vt:lpstr>Evolutie</vt:lpstr>
      <vt:lpstr>Patiënt Centraal</vt:lpstr>
      <vt:lpstr>PowerPoint-presentatie</vt:lpstr>
      <vt:lpstr>Next steps</vt:lpstr>
      <vt:lpstr>Vragen?</vt:lpstr>
      <vt:lpstr>Bedankt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Verhavert</dc:creator>
  <cp:lastModifiedBy>Maarten Verhavert</cp:lastModifiedBy>
  <cp:revision>19</cp:revision>
  <dcterms:created xsi:type="dcterms:W3CDTF">2022-12-18T16:30:29Z</dcterms:created>
  <dcterms:modified xsi:type="dcterms:W3CDTF">2023-05-16T11:25:00Z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0x01010080C5B99768B6454491141B0ECA9708F4</vt:lpwstr>
  </property>
  <property fmtid="{D5CDD505-2E9C-101B-9397-08002B2CF9AE}" pid="3" name="MediaServiceImageTags">
    <vt:lpwstr/>
  </property>
</Properties>
</file>